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825" r:id="rId2"/>
    <p:sldId id="999" r:id="rId3"/>
    <p:sldId id="2392" r:id="rId4"/>
    <p:sldId id="2393" r:id="rId5"/>
    <p:sldId id="2394" r:id="rId6"/>
    <p:sldId id="2395" r:id="rId7"/>
    <p:sldId id="2396" r:id="rId8"/>
    <p:sldId id="2397" r:id="rId9"/>
    <p:sldId id="2398" r:id="rId10"/>
    <p:sldId id="2399" r:id="rId11"/>
    <p:sldId id="2400" r:id="rId12"/>
    <p:sldId id="2401" r:id="rId13"/>
    <p:sldId id="2402" r:id="rId14"/>
    <p:sldId id="2403" r:id="rId15"/>
    <p:sldId id="2404" r:id="rId16"/>
    <p:sldId id="2405" r:id="rId17"/>
    <p:sldId id="2406" r:id="rId18"/>
    <p:sldId id="2407" r:id="rId19"/>
    <p:sldId id="2408" r:id="rId20"/>
    <p:sldId id="2409" r:id="rId21"/>
    <p:sldId id="2410" r:id="rId22"/>
    <p:sldId id="2411" r:id="rId23"/>
    <p:sldId id="2412" r:id="rId24"/>
    <p:sldId id="2413" r:id="rId25"/>
    <p:sldId id="2414" r:id="rId26"/>
    <p:sldId id="2415" r:id="rId27"/>
    <p:sldId id="2416" r:id="rId28"/>
    <p:sldId id="2417" r:id="rId29"/>
    <p:sldId id="2418" r:id="rId30"/>
    <p:sldId id="2419" r:id="rId31"/>
    <p:sldId id="2420" r:id="rId32"/>
    <p:sldId id="2421" r:id="rId33"/>
    <p:sldId id="2422" r:id="rId34"/>
    <p:sldId id="2423" r:id="rId35"/>
    <p:sldId id="2424" r:id="rId36"/>
    <p:sldId id="2425" r:id="rId37"/>
    <p:sldId id="2426" r:id="rId38"/>
    <p:sldId id="2427" r:id="rId39"/>
    <p:sldId id="2428" r:id="rId40"/>
    <p:sldId id="2429" r:id="rId41"/>
    <p:sldId id="2430" r:id="rId42"/>
    <p:sldId id="2431" r:id="rId43"/>
    <p:sldId id="2432" r:id="rId44"/>
    <p:sldId id="2433" r:id="rId45"/>
    <p:sldId id="2434" r:id="rId46"/>
    <p:sldId id="2435" r:id="rId47"/>
    <p:sldId id="2436" r:id="rId48"/>
    <p:sldId id="2437" r:id="rId49"/>
    <p:sldId id="2438" r:id="rId50"/>
    <p:sldId id="2439" r:id="rId51"/>
    <p:sldId id="2440" r:id="rId52"/>
    <p:sldId id="2441" r:id="rId53"/>
    <p:sldId id="2442" r:id="rId54"/>
    <p:sldId id="2443" r:id="rId55"/>
    <p:sldId id="2444" r:id="rId56"/>
    <p:sldId id="2445"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13" autoAdjust="0"/>
    <p:restoredTop sz="94624" autoAdjust="0"/>
  </p:normalViewPr>
  <p:slideViewPr>
    <p:cSldViewPr>
      <p:cViewPr varScale="1">
        <p:scale>
          <a:sx n="83" d="100"/>
          <a:sy n="83" d="100"/>
        </p:scale>
        <p:origin x="84" y="192"/>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2014/10/11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1599551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19356518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TWELVE</a:t>
            </a:r>
            <a:endParaRPr lang="en-ZA" dirty="0"/>
          </a:p>
        </p:txBody>
      </p:sp>
      <p:sp>
        <p:nvSpPr>
          <p:cNvPr id="3" name="Content Placeholder 2"/>
          <p:cNvSpPr>
            <a:spLocks noGrp="1"/>
          </p:cNvSpPr>
          <p:nvPr>
            <p:ph idx="1"/>
          </p:nvPr>
        </p:nvSpPr>
        <p:spPr/>
        <p:txBody>
          <a:bodyPr>
            <a:noAutofit/>
          </a:bodyPr>
          <a:lstStyle/>
          <a:p>
            <a:pPr>
              <a:lnSpc>
                <a:spcPts val="2200"/>
              </a:lnSpc>
            </a:pPr>
            <a:r>
              <a:rPr lang="en-US" i="1" dirty="0" smtClean="0">
                <a:solidFill>
                  <a:srgbClr val="C00000"/>
                </a:solidFill>
              </a:rPr>
              <a:t>Twelve is the number [3X4] symbolizing the presence of God with the human family; the divine presence upon/among men. Three is the number of divinity. Four is the number of the world. Hence, twelve tribes, twelve showbreads, twelve apostles, twelve gates, and so on. Heredity occurs in both natural/physical and spiritual descents. The temperament (make-up, constitution, complexion, essence, personality) characteristics of the 12 patriarchs were distinctly impressed upon their tribal descendants. Reuben's instability, Judah's ability to rule wisely, Levis' zeal, Benjamin's fierceness, Dan's agility, Ephraim's and Manasseh's tendency to adventurism and spiritual mixture, and Zebulun's seafaring merchandising are examples of this truth. The appearance of ancestral characteristics is common and can be only partly explained as coming through family customs, ideas, traditions, and inherited habits, values, and organization. With this in mind, a question arises. Will Ten-Tribe believers who return to their ancient Hebraic heritage--the apostolic faith, practices, and values of the early Ecclesia--exhibit some temperament characteristics of their tribal origins?</a:t>
            </a:r>
            <a:endParaRPr lang="en-ZA" i="1" dirty="0" smtClean="0">
              <a:solidFill>
                <a:srgbClr val="C00000"/>
              </a:solidFill>
            </a:endParaRPr>
          </a:p>
          <a:p>
            <a:pPr>
              <a:lnSpc>
                <a:spcPts val="2200"/>
              </a:lnSpc>
            </a:pP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10</a:t>
            </a:fld>
            <a:endParaRPr lang="en-Z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BACKGROUND</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the children of </a:t>
            </a:r>
            <a:r>
              <a:rPr lang="en-ZA" i="1" dirty="0" err="1" smtClean="0">
                <a:solidFill>
                  <a:srgbClr val="004821"/>
                </a:solidFill>
              </a:rPr>
              <a:t>Yisra’ĕl</a:t>
            </a:r>
            <a:r>
              <a:rPr lang="en-ZA" i="1" dirty="0" smtClean="0">
                <a:solidFill>
                  <a:srgbClr val="004821"/>
                </a:solidFill>
              </a:rPr>
              <a:t> bore fruit and increased very much, multiplied and became very strong, and the land was filled with them. Then a new sovereign arose over </a:t>
            </a:r>
            <a:r>
              <a:rPr lang="en-ZA" i="1" dirty="0" err="1" smtClean="0">
                <a:solidFill>
                  <a:srgbClr val="004821"/>
                </a:solidFill>
              </a:rPr>
              <a:t>Mitsrayim</a:t>
            </a:r>
            <a:r>
              <a:rPr lang="en-ZA" i="1" dirty="0" smtClean="0">
                <a:solidFill>
                  <a:srgbClr val="004821"/>
                </a:solidFill>
              </a:rPr>
              <a:t>, who did not know </a:t>
            </a:r>
            <a:r>
              <a:rPr lang="en-ZA" i="1" dirty="0" err="1" smtClean="0">
                <a:solidFill>
                  <a:srgbClr val="004821"/>
                </a:solidFill>
              </a:rPr>
              <a:t>Yosĕph</a:t>
            </a:r>
            <a:r>
              <a:rPr lang="en-ZA" i="1" dirty="0" smtClean="0">
                <a:solidFill>
                  <a:srgbClr val="004821"/>
                </a:solidFill>
              </a:rPr>
              <a:t>, and he said to his people, “See, the people of the children of </a:t>
            </a:r>
            <a:r>
              <a:rPr lang="en-ZA" i="1" dirty="0" err="1" smtClean="0">
                <a:solidFill>
                  <a:srgbClr val="004821"/>
                </a:solidFill>
              </a:rPr>
              <a:t>Yisra’ĕl</a:t>
            </a:r>
            <a:r>
              <a:rPr lang="en-ZA" i="1" dirty="0" smtClean="0">
                <a:solidFill>
                  <a:srgbClr val="004821"/>
                </a:solidFill>
              </a:rPr>
              <a:t> are more and stronger than we, come, let us act wisely towards them, lest they increase, and it shall be when fighting befalls us, that they shall join our enemies and fight against us, and shall go up out of the land.” So they set slave-masters over them to afflict them with their burdens, and they built for Pharaoh supply cities, </a:t>
            </a:r>
            <a:r>
              <a:rPr lang="en-ZA" i="1" dirty="0" err="1" smtClean="0">
                <a:solidFill>
                  <a:srgbClr val="004821"/>
                </a:solidFill>
              </a:rPr>
              <a:t>Pithom</a:t>
            </a:r>
            <a:r>
              <a:rPr lang="en-ZA" i="1" dirty="0" smtClean="0">
                <a:solidFill>
                  <a:srgbClr val="004821"/>
                </a:solidFill>
              </a:rPr>
              <a:t> and </a:t>
            </a:r>
            <a:r>
              <a:rPr lang="en-ZA" i="1" dirty="0" err="1" smtClean="0">
                <a:solidFill>
                  <a:srgbClr val="004821"/>
                </a:solidFill>
              </a:rPr>
              <a:t>Raʽamses</a:t>
            </a:r>
            <a:r>
              <a:rPr lang="en-ZA" i="1" dirty="0" smtClean="0">
                <a:solidFill>
                  <a:srgbClr val="004821"/>
                </a:solidFill>
              </a:rPr>
              <a:t>. But the more they afflicted them, the more they increased and grew, and they were in dread of the children of </a:t>
            </a:r>
            <a:r>
              <a:rPr lang="en-ZA" i="1" dirty="0" err="1" smtClean="0">
                <a:solidFill>
                  <a:srgbClr val="004821"/>
                </a:solidFill>
              </a:rPr>
              <a:t>Yisra’ĕl</a:t>
            </a:r>
            <a:r>
              <a:rPr lang="en-ZA" i="1" dirty="0" smtClean="0">
                <a:solidFill>
                  <a:srgbClr val="004821"/>
                </a:solidFill>
              </a:rPr>
              <a:t>. And the </a:t>
            </a:r>
            <a:r>
              <a:rPr lang="en-ZA" i="1" dirty="0" err="1" smtClean="0">
                <a:solidFill>
                  <a:srgbClr val="004821"/>
                </a:solidFill>
              </a:rPr>
              <a:t>Mitsrites</a:t>
            </a:r>
            <a:r>
              <a:rPr lang="en-ZA" i="1" dirty="0" smtClean="0">
                <a:solidFill>
                  <a:srgbClr val="004821"/>
                </a:solidFill>
              </a:rPr>
              <a:t> made the children of </a:t>
            </a:r>
            <a:r>
              <a:rPr lang="en-ZA" i="1" dirty="0" err="1" smtClean="0">
                <a:solidFill>
                  <a:srgbClr val="004821"/>
                </a:solidFill>
              </a:rPr>
              <a:t>Yisra’ĕl</a:t>
            </a:r>
            <a:r>
              <a:rPr lang="en-ZA" i="1" dirty="0" smtClean="0">
                <a:solidFill>
                  <a:srgbClr val="004821"/>
                </a:solidFill>
              </a:rPr>
              <a:t> serve with harshness, and they made their lives bitter with hard bondage, in mortar, and in brick, and in all kinds of work in the field, all their work which they made them do was with harshness. .. And Pharaoh commanded all his people, saying, “Throw every son who is born into the river, and keep alive every daughter.” </a:t>
            </a:r>
            <a:r>
              <a:rPr lang="en-ZA" b="1" i="1" dirty="0" smtClean="0">
                <a:solidFill>
                  <a:srgbClr val="004821"/>
                </a:solidFill>
              </a:rPr>
              <a:t>(Exodus 1:7-22)</a:t>
            </a:r>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11</a:t>
            </a:fld>
            <a:endParaRPr lang="en-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PHAROAH’S PLAN</a:t>
            </a:r>
            <a:endParaRPr lang="en-ZA" dirty="0"/>
          </a:p>
        </p:txBody>
      </p:sp>
      <p:sp>
        <p:nvSpPr>
          <p:cNvPr id="3" name="Content Placeholder 2"/>
          <p:cNvSpPr>
            <a:spLocks noGrp="1"/>
          </p:cNvSpPr>
          <p:nvPr>
            <p:ph idx="1"/>
          </p:nvPr>
        </p:nvSpPr>
        <p:spPr/>
        <p:txBody>
          <a:bodyPr>
            <a:noAutofit/>
          </a:bodyPr>
          <a:lstStyle/>
          <a:p>
            <a:pPr>
              <a:lnSpc>
                <a:spcPts val="2100"/>
              </a:lnSpc>
            </a:pPr>
            <a:r>
              <a:rPr lang="en-US" b="0" dirty="0" smtClean="0"/>
              <a:t>The Israelites were a flourishing, fruitful and self-sufficient people in their own right, and they had blessed Egypt through their economy and many other ways. In their enslavement, the Israelites were forced to build the two cites of </a:t>
            </a:r>
            <a:r>
              <a:rPr lang="en-US" b="0" dirty="0" err="1" smtClean="0"/>
              <a:t>Pithom</a:t>
            </a:r>
            <a:r>
              <a:rPr lang="en-US" b="0" dirty="0" smtClean="0"/>
              <a:t> and </a:t>
            </a:r>
            <a:r>
              <a:rPr lang="en-US" b="0" dirty="0" err="1" smtClean="0"/>
              <a:t>Rameses</a:t>
            </a:r>
            <a:r>
              <a:rPr lang="en-US" b="0" dirty="0" smtClean="0"/>
              <a:t>. Pharaoh’s plan to enslave </a:t>
            </a:r>
            <a:r>
              <a:rPr lang="he-IL" dirty="0"/>
              <a:t>יהוה</a:t>
            </a:r>
            <a:r>
              <a:rPr lang="en-US" b="0" dirty="0" smtClean="0"/>
              <a:t>’s people unfolded as follows: </a:t>
            </a:r>
          </a:p>
          <a:p>
            <a:pPr marL="273050" indent="-273050" algn="just">
              <a:lnSpc>
                <a:spcPts val="2100"/>
              </a:lnSpc>
              <a:buFont typeface="Arial" pitchFamily="34" charset="0"/>
              <a:buChar char="•"/>
            </a:pPr>
            <a:r>
              <a:rPr lang="en-US" b="0" dirty="0" smtClean="0"/>
              <a:t>First as recruitment for public service (Exodus 1:11). </a:t>
            </a:r>
          </a:p>
          <a:p>
            <a:pPr marL="273050" indent="-273050" algn="just">
              <a:lnSpc>
                <a:spcPts val="2100"/>
              </a:lnSpc>
              <a:buFont typeface="Arial" pitchFamily="34" charset="0"/>
              <a:buChar char="•"/>
            </a:pPr>
            <a:r>
              <a:rPr lang="en-US" b="0" dirty="0" smtClean="0"/>
              <a:t>Second the enslavement under hard labor by making bricks with mortar, along with all kinds of field work that made their lives bitter (Exodus 1:13-14). </a:t>
            </a:r>
          </a:p>
          <a:p>
            <a:pPr marL="273050" indent="-273050" algn="just">
              <a:lnSpc>
                <a:spcPts val="2100"/>
              </a:lnSpc>
              <a:buFont typeface="Arial" pitchFamily="34" charset="0"/>
              <a:buChar char="•"/>
            </a:pPr>
            <a:r>
              <a:rPr lang="en-US" b="0" dirty="0" smtClean="0"/>
              <a:t>Thirdly by changing names from Hebrew to Egyptian to cause them to lose their identity (Exodus 1:15-16). </a:t>
            </a:r>
          </a:p>
          <a:p>
            <a:pPr marL="273050" indent="-273050" algn="just">
              <a:lnSpc>
                <a:spcPts val="2100"/>
              </a:lnSpc>
              <a:buFont typeface="Arial" pitchFamily="34" charset="0"/>
              <a:buChar char="•"/>
            </a:pPr>
            <a:r>
              <a:rPr lang="en-US" b="0" dirty="0" smtClean="0"/>
              <a:t>And lastly was the final solution by killing all male babies (Exodus 1:22).</a:t>
            </a:r>
            <a:endParaRPr lang="en-ZA" b="0" dirty="0" smtClean="0"/>
          </a:p>
          <a:p>
            <a:pPr>
              <a:lnSpc>
                <a:spcPts val="2100"/>
              </a:lnSpc>
            </a:pPr>
            <a:r>
              <a:rPr lang="en-US" b="0" dirty="0" smtClean="0"/>
              <a:t>The enemies of Israel have used these tactics throughout history. We have seen this in the pogroms*, Inquisitions and the holocaust that have attempted to thwart </a:t>
            </a:r>
            <a:r>
              <a:rPr lang="he-IL" dirty="0"/>
              <a:t>יהוה</a:t>
            </a:r>
            <a:r>
              <a:rPr lang="en-US" b="0" dirty="0" smtClean="0"/>
              <a:t>’s plans.</a:t>
            </a:r>
          </a:p>
          <a:p>
            <a:pPr algn="just">
              <a:lnSpc>
                <a:spcPts val="2100"/>
              </a:lnSpc>
            </a:pPr>
            <a:r>
              <a:rPr lang="en-ZA" sz="2000" b="0" i="1" dirty="0" smtClean="0"/>
              <a:t>*Organized persecution of an ethnic group (especially Jews)</a:t>
            </a:r>
          </a:p>
          <a:p>
            <a:pPr>
              <a:lnSpc>
                <a:spcPts val="2100"/>
              </a:lnSpc>
            </a:pPr>
            <a:endParaRPr lang="en-ZA" sz="2000" b="0" i="1" dirty="0"/>
          </a:p>
        </p:txBody>
      </p:sp>
      <p:sp>
        <p:nvSpPr>
          <p:cNvPr id="4" name="Slide Number Placeholder 3"/>
          <p:cNvSpPr>
            <a:spLocks noGrp="1"/>
          </p:cNvSpPr>
          <p:nvPr>
            <p:ph type="sldNum" sz="quarter" idx="12"/>
          </p:nvPr>
        </p:nvSpPr>
        <p:spPr/>
        <p:txBody>
          <a:bodyPr/>
          <a:lstStyle/>
          <a:p>
            <a:pPr>
              <a:defRPr/>
            </a:pPr>
            <a:endParaRPr lang="en-ZA" dirty="0" smtClean="0"/>
          </a:p>
          <a:p>
            <a:pPr>
              <a:defRPr/>
            </a:pPr>
            <a:fld id="{715B7D16-8FAD-4D2D-B977-107333E7495D}" type="slidenum">
              <a:rPr lang="en-ZA" smtClean="0"/>
              <a:pPr>
                <a:defRPr/>
              </a:pPr>
              <a:t>12</a:t>
            </a:fld>
            <a:endParaRPr lang="en-ZA" dirty="0"/>
          </a:p>
        </p:txBody>
      </p:sp>
      <p:pic>
        <p:nvPicPr>
          <p:cNvPr id="5" name="Picture 4" descr="https://staticapp.icpsc.com/icp/loadimage.php/mogile/261268/091cf3eaf07f13957ac3b5df08e43072/image/jpeg"/>
          <p:cNvPicPr/>
          <p:nvPr/>
        </p:nvPicPr>
        <p:blipFill>
          <a:blip r:embed="rId2" cstate="print"/>
          <a:srcRect/>
          <a:stretch>
            <a:fillRect/>
          </a:stretch>
        </p:blipFill>
        <p:spPr bwMode="auto">
          <a:xfrm>
            <a:off x="876663" y="720453"/>
            <a:ext cx="7416824" cy="5544616"/>
          </a:xfrm>
          <a:prstGeom prst="rect">
            <a:avLst/>
          </a:prstGeom>
          <a:noFill/>
          <a:ln w="9525">
            <a:noFill/>
            <a:miter lim="800000"/>
            <a:headEnd/>
            <a:tailEnd/>
          </a:ln>
        </p:spPr>
      </p:pic>
      <p:sp>
        <p:nvSpPr>
          <p:cNvPr id="6" name="TextBox 5"/>
          <p:cNvSpPr txBox="1"/>
          <p:nvPr/>
        </p:nvSpPr>
        <p:spPr>
          <a:xfrm>
            <a:off x="899592" y="692696"/>
            <a:ext cx="4896544" cy="461665"/>
          </a:xfrm>
          <a:prstGeom prst="rect">
            <a:avLst/>
          </a:prstGeom>
          <a:noFill/>
        </p:spPr>
        <p:txBody>
          <a:bodyPr wrap="square" rtlCol="0">
            <a:spAutoFit/>
          </a:bodyPr>
          <a:lstStyle/>
          <a:p>
            <a:r>
              <a:rPr lang="en-ZA" sz="2400" b="1" dirty="0" smtClean="0"/>
              <a:t>Temple of </a:t>
            </a:r>
            <a:r>
              <a:rPr lang="en-ZA" sz="2400" b="1" dirty="0" err="1" smtClean="0"/>
              <a:t>Rameses</a:t>
            </a:r>
            <a:r>
              <a:rPr lang="en-ZA" sz="2400" b="1" dirty="0" smtClean="0"/>
              <a:t> II</a:t>
            </a:r>
            <a:endParaRPr lang="en-ZA"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MIDWIVES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a:solidFill>
                  <a:srgbClr val="004821"/>
                </a:solidFill>
              </a:rPr>
              <a:t>Then the sovereign of </a:t>
            </a:r>
            <a:r>
              <a:rPr lang="en-ZA" i="1" dirty="0" err="1">
                <a:solidFill>
                  <a:srgbClr val="004821"/>
                </a:solidFill>
              </a:rPr>
              <a:t>Mitsrayim</a:t>
            </a:r>
            <a:r>
              <a:rPr lang="en-ZA" i="1" dirty="0">
                <a:solidFill>
                  <a:srgbClr val="004821"/>
                </a:solidFill>
              </a:rPr>
              <a:t> spoke to the </a:t>
            </a:r>
            <a:r>
              <a:rPr lang="en-ZA" i="1" dirty="0" err="1">
                <a:solidFill>
                  <a:srgbClr val="004821"/>
                </a:solidFill>
              </a:rPr>
              <a:t>Heḇrew</a:t>
            </a:r>
            <a:r>
              <a:rPr lang="en-ZA" i="1" dirty="0">
                <a:solidFill>
                  <a:srgbClr val="004821"/>
                </a:solidFill>
              </a:rPr>
              <a:t> midwives, of whom the name of one was </a:t>
            </a:r>
            <a:r>
              <a:rPr lang="en-ZA" i="1" dirty="0" err="1">
                <a:solidFill>
                  <a:srgbClr val="004821"/>
                </a:solidFill>
              </a:rPr>
              <a:t>Shiphrah</a:t>
            </a:r>
            <a:r>
              <a:rPr lang="en-ZA" i="1" dirty="0">
                <a:solidFill>
                  <a:srgbClr val="004821"/>
                </a:solidFill>
              </a:rPr>
              <a:t> and the name of the other </a:t>
            </a:r>
            <a:r>
              <a:rPr lang="en-ZA" i="1" dirty="0" err="1">
                <a:solidFill>
                  <a:srgbClr val="004821"/>
                </a:solidFill>
              </a:rPr>
              <a:t>Puʽah</a:t>
            </a:r>
            <a:r>
              <a:rPr lang="en-ZA" i="1" dirty="0">
                <a:solidFill>
                  <a:srgbClr val="004821"/>
                </a:solidFill>
              </a:rPr>
              <a:t>, and he said, “When you deliver the </a:t>
            </a:r>
            <a:r>
              <a:rPr lang="en-ZA" i="1" dirty="0" err="1">
                <a:solidFill>
                  <a:srgbClr val="004821"/>
                </a:solidFill>
              </a:rPr>
              <a:t>Heḇrew</a:t>
            </a:r>
            <a:r>
              <a:rPr lang="en-ZA" i="1" dirty="0">
                <a:solidFill>
                  <a:srgbClr val="004821"/>
                </a:solidFill>
              </a:rPr>
              <a:t> women, and see them on the </a:t>
            </a:r>
            <a:r>
              <a:rPr lang="en-ZA" i="1" dirty="0" err="1">
                <a:solidFill>
                  <a:srgbClr val="004821"/>
                </a:solidFill>
              </a:rPr>
              <a:t>birthstools</a:t>
            </a:r>
            <a:r>
              <a:rPr lang="en-ZA" i="1" dirty="0">
                <a:solidFill>
                  <a:srgbClr val="004821"/>
                </a:solidFill>
              </a:rPr>
              <a:t>, if it is a son, then you shall put him to death, but if it is a daughter, then she shall live.” But the midwives feared Elohim, and did not do as the sovereign of </a:t>
            </a:r>
            <a:r>
              <a:rPr lang="en-ZA" i="1" dirty="0" err="1">
                <a:solidFill>
                  <a:srgbClr val="004821"/>
                </a:solidFill>
              </a:rPr>
              <a:t>Mitsrayim</a:t>
            </a:r>
            <a:r>
              <a:rPr lang="en-ZA" i="1" dirty="0">
                <a:solidFill>
                  <a:srgbClr val="004821"/>
                </a:solidFill>
              </a:rPr>
              <a:t> commanded them, and kept the male children alive. </a:t>
            </a:r>
            <a:r>
              <a:rPr lang="en-ZA" b="1" i="1" dirty="0" smtClean="0">
                <a:solidFill>
                  <a:srgbClr val="004821"/>
                </a:solidFill>
              </a:rPr>
              <a:t>(</a:t>
            </a:r>
            <a:r>
              <a:rPr lang="en-ZA" b="1" i="1" dirty="0">
                <a:solidFill>
                  <a:srgbClr val="004821"/>
                </a:solidFill>
              </a:rPr>
              <a:t>Exodus 1:15-17)</a:t>
            </a:r>
          </a:p>
          <a:p>
            <a:pPr algn="just">
              <a:lnSpc>
                <a:spcPts val="2100"/>
              </a:lnSpc>
            </a:pPr>
            <a:r>
              <a:rPr lang="en-US" b="0" dirty="0" smtClean="0"/>
              <a:t>Here we see Egyptian names being applied to the attending Hebrew midwives. The rabbis believe that the two midwives </a:t>
            </a:r>
            <a:r>
              <a:rPr lang="en-US" b="0" dirty="0" err="1" smtClean="0"/>
              <a:t>Shiphrah</a:t>
            </a:r>
            <a:r>
              <a:rPr lang="en-US" b="0" dirty="0" smtClean="0"/>
              <a:t> and </a:t>
            </a:r>
            <a:r>
              <a:rPr lang="en-US" b="0" dirty="0" err="1" smtClean="0"/>
              <a:t>Puah</a:t>
            </a:r>
            <a:r>
              <a:rPr lang="en-US" b="0" dirty="0" smtClean="0"/>
              <a:t> are </a:t>
            </a:r>
            <a:r>
              <a:rPr lang="en-US" b="0" dirty="0" err="1" smtClean="0"/>
              <a:t>Jochebed</a:t>
            </a:r>
            <a:r>
              <a:rPr lang="en-US" b="0" dirty="0" smtClean="0"/>
              <a:t> and Miriam, the mother and sister of Moses.</a:t>
            </a:r>
            <a:endParaRPr lang="en-ZA" b="0" dirty="0" smtClean="0"/>
          </a:p>
          <a:p>
            <a:pPr algn="just">
              <a:lnSpc>
                <a:spcPts val="2100"/>
              </a:lnSpc>
            </a:pPr>
            <a:r>
              <a:rPr lang="en-ZA" b="1" dirty="0" smtClean="0">
                <a:solidFill>
                  <a:srgbClr val="C00000"/>
                </a:solidFill>
              </a:rPr>
              <a:t>Legends of the Jews: </a:t>
            </a:r>
            <a:r>
              <a:rPr lang="en-ZA" b="0" dirty="0" smtClean="0">
                <a:solidFill>
                  <a:srgbClr val="C00000"/>
                </a:solidFill>
              </a:rPr>
              <a:t>The two Hebrew midwives were </a:t>
            </a:r>
            <a:r>
              <a:rPr lang="en-ZA" b="0" dirty="0" err="1" smtClean="0">
                <a:solidFill>
                  <a:srgbClr val="C00000"/>
                </a:solidFill>
              </a:rPr>
              <a:t>Jochebed</a:t>
            </a:r>
            <a:r>
              <a:rPr lang="en-ZA" b="0" dirty="0" smtClean="0">
                <a:solidFill>
                  <a:srgbClr val="C00000"/>
                </a:solidFill>
              </a:rPr>
              <a:t>, the mother of Moses, and Miriam, his sister. When they appeared before Pharaoh, Miriam exclaimed: "</a:t>
            </a:r>
            <a:r>
              <a:rPr lang="en-ZA" b="0" i="1" dirty="0" smtClean="0">
                <a:solidFill>
                  <a:srgbClr val="C00000"/>
                </a:solidFill>
              </a:rPr>
              <a:t>Woe be to this man when God visits retribution upon him for his evil deeds." </a:t>
            </a:r>
            <a:r>
              <a:rPr lang="en-ZA" b="0" dirty="0" smtClean="0">
                <a:solidFill>
                  <a:srgbClr val="C00000"/>
                </a:solidFill>
              </a:rPr>
              <a:t>The king would have killed her for these audacious words, had not </a:t>
            </a:r>
            <a:r>
              <a:rPr lang="en-ZA" b="0" dirty="0" err="1" smtClean="0">
                <a:solidFill>
                  <a:srgbClr val="C00000"/>
                </a:solidFill>
              </a:rPr>
              <a:t>Jochebed</a:t>
            </a:r>
            <a:r>
              <a:rPr lang="en-ZA" b="0" dirty="0" smtClean="0">
                <a:solidFill>
                  <a:srgbClr val="C00000"/>
                </a:solidFill>
              </a:rPr>
              <a:t> allayed his wrath by saying: "</a:t>
            </a:r>
            <a:r>
              <a:rPr lang="en-ZA" b="0" i="1" dirty="0" smtClean="0">
                <a:solidFill>
                  <a:srgbClr val="C00000"/>
                </a:solidFill>
              </a:rPr>
              <a:t>Why dost thou pay heed to her words? She is but a child, and knows not what she speaks.“ </a:t>
            </a:r>
            <a:r>
              <a:rPr lang="en-ZA" b="0" dirty="0" smtClean="0">
                <a:solidFill>
                  <a:srgbClr val="C00000"/>
                </a:solidFill>
              </a:rPr>
              <a:t>Miriam was but five years old at the time, she nevertheless accompanied her mother, and helped her the Hebrew women. </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SHIPHRAH AND PU’AH</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i="1" dirty="0" smtClean="0"/>
              <a:t>“</a:t>
            </a:r>
            <a:r>
              <a:rPr lang="en-ZA" b="0" i="1" dirty="0" err="1" smtClean="0"/>
              <a:t>Shiphrah</a:t>
            </a:r>
            <a:r>
              <a:rPr lang="en-ZA" b="0" dirty="0" smtClean="0"/>
              <a:t>” (Shin-fey-</a:t>
            </a:r>
            <a:r>
              <a:rPr lang="en-ZA" b="0" dirty="0" err="1" smtClean="0"/>
              <a:t>reish</a:t>
            </a:r>
            <a:r>
              <a:rPr lang="en-ZA" b="0" dirty="0" smtClean="0"/>
              <a:t>-hey). Shin = </a:t>
            </a:r>
            <a:r>
              <a:rPr lang="en-ZA" b="0" i="1" dirty="0" smtClean="0"/>
              <a:t>El </a:t>
            </a:r>
            <a:r>
              <a:rPr lang="en-ZA" b="0" i="1" dirty="0" err="1" smtClean="0"/>
              <a:t>Shaddai</a:t>
            </a:r>
            <a:r>
              <a:rPr lang="en-ZA" b="0" i="1" dirty="0" smtClean="0"/>
              <a:t>, </a:t>
            </a:r>
            <a:r>
              <a:rPr lang="en-ZA" b="0" dirty="0" smtClean="0"/>
              <a:t>fey = </a:t>
            </a:r>
            <a:r>
              <a:rPr lang="en-ZA" b="0" i="1" dirty="0" smtClean="0"/>
              <a:t>mouth</a:t>
            </a:r>
            <a:r>
              <a:rPr lang="en-ZA" b="0" dirty="0" smtClean="0"/>
              <a:t>, </a:t>
            </a:r>
            <a:r>
              <a:rPr lang="en-ZA" b="0" dirty="0" err="1" smtClean="0"/>
              <a:t>reish</a:t>
            </a:r>
            <a:r>
              <a:rPr lang="en-ZA" b="0" dirty="0" smtClean="0"/>
              <a:t> = </a:t>
            </a:r>
            <a:r>
              <a:rPr lang="en-ZA" b="0" i="1" dirty="0" smtClean="0"/>
              <a:t>beginning</a:t>
            </a:r>
            <a:r>
              <a:rPr lang="en-ZA" b="0" dirty="0" smtClean="0"/>
              <a:t> and hey = </a:t>
            </a:r>
            <a:r>
              <a:rPr lang="en-ZA" b="0" i="1" dirty="0" smtClean="0"/>
              <a:t>revelation</a:t>
            </a:r>
            <a:r>
              <a:rPr lang="en-ZA" b="0" dirty="0" smtClean="0"/>
              <a:t>. So we read, “</a:t>
            </a:r>
            <a:r>
              <a:rPr lang="en-ZA" b="0" i="1" dirty="0" smtClean="0">
                <a:solidFill>
                  <a:srgbClr val="C00000"/>
                </a:solidFill>
              </a:rPr>
              <a:t>El </a:t>
            </a:r>
            <a:r>
              <a:rPr lang="en-ZA" b="0" i="1" dirty="0" err="1" smtClean="0">
                <a:solidFill>
                  <a:srgbClr val="C00000"/>
                </a:solidFill>
              </a:rPr>
              <a:t>Shaddai‟s</a:t>
            </a:r>
            <a:r>
              <a:rPr lang="en-ZA" b="0" i="1" dirty="0" smtClean="0">
                <a:solidFill>
                  <a:srgbClr val="C00000"/>
                </a:solidFill>
              </a:rPr>
              <a:t> Mouth is the beginning of revelation”</a:t>
            </a:r>
            <a:r>
              <a:rPr lang="en-ZA" b="0" dirty="0" smtClean="0"/>
              <a:t>. With this spelling, her name is “</a:t>
            </a:r>
            <a:r>
              <a:rPr lang="en-ZA" b="0" i="1" dirty="0" err="1" smtClean="0"/>
              <a:t>shofar</a:t>
            </a:r>
            <a:r>
              <a:rPr lang="en-ZA" b="0" dirty="0" smtClean="0"/>
              <a:t>” with an added “</a:t>
            </a:r>
            <a:r>
              <a:rPr lang="en-ZA" b="0" i="1" dirty="0" smtClean="0"/>
              <a:t>hey”</a:t>
            </a:r>
            <a:r>
              <a:rPr lang="en-ZA" b="0" dirty="0" smtClean="0"/>
              <a:t> at the end. So, we have the connotation of the “</a:t>
            </a:r>
            <a:r>
              <a:rPr lang="en-ZA" b="0" i="1" dirty="0" err="1" smtClean="0">
                <a:solidFill>
                  <a:srgbClr val="C00000"/>
                </a:solidFill>
              </a:rPr>
              <a:t>shofar</a:t>
            </a:r>
            <a:r>
              <a:rPr lang="en-ZA" b="0" i="1" dirty="0" smtClean="0">
                <a:solidFill>
                  <a:srgbClr val="C00000"/>
                </a:solidFill>
              </a:rPr>
              <a:t> of revelation</a:t>
            </a:r>
            <a:r>
              <a:rPr lang="en-ZA" b="0" dirty="0" smtClean="0"/>
              <a:t>”. Her name literally means </a:t>
            </a:r>
            <a:r>
              <a:rPr lang="en-ZA" b="0" i="1" dirty="0" smtClean="0"/>
              <a:t>“brightness” or “to adorn” or “to make beautiful</a:t>
            </a:r>
            <a:r>
              <a:rPr lang="en-ZA" b="0" dirty="0" smtClean="0"/>
              <a:t>”. The numeric value of the letters in </a:t>
            </a:r>
            <a:r>
              <a:rPr lang="en-ZA" b="0" i="1" dirty="0" smtClean="0"/>
              <a:t>“</a:t>
            </a:r>
            <a:r>
              <a:rPr lang="en-ZA" b="0" i="1" dirty="0" err="1" smtClean="0"/>
              <a:t>Shiphrah</a:t>
            </a:r>
            <a:r>
              <a:rPr lang="en-ZA" b="0" i="1" dirty="0" smtClean="0"/>
              <a:t>” </a:t>
            </a:r>
            <a:r>
              <a:rPr lang="en-ZA" b="0" dirty="0" smtClean="0"/>
              <a:t>is 585 which equals from the Torah “</a:t>
            </a:r>
            <a:r>
              <a:rPr lang="en-ZA" b="0" i="1" dirty="0" smtClean="0"/>
              <a:t>ha </a:t>
            </a:r>
            <a:r>
              <a:rPr lang="en-ZA" b="0" i="1" dirty="0" err="1" smtClean="0"/>
              <a:t>shofar</a:t>
            </a:r>
            <a:r>
              <a:rPr lang="en-ZA" b="0" i="1" dirty="0" smtClean="0"/>
              <a:t>”, “the </a:t>
            </a:r>
            <a:r>
              <a:rPr lang="en-ZA" b="0" i="1" dirty="0" err="1" smtClean="0"/>
              <a:t>ram‟s</a:t>
            </a:r>
            <a:r>
              <a:rPr lang="en-ZA" b="0" i="1" dirty="0" smtClean="0"/>
              <a:t> horn” or “mouth of El </a:t>
            </a:r>
            <a:r>
              <a:rPr lang="en-ZA" b="0" i="1" dirty="0" err="1" smtClean="0"/>
              <a:t>Shaddai</a:t>
            </a:r>
            <a:r>
              <a:rPr lang="en-ZA" b="0" dirty="0" smtClean="0"/>
              <a:t>” and “</a:t>
            </a:r>
            <a:r>
              <a:rPr lang="en-ZA" b="0" i="1" dirty="0" err="1" smtClean="0"/>
              <a:t>seraphah</a:t>
            </a:r>
            <a:r>
              <a:rPr lang="en-ZA" b="0" i="1" dirty="0" smtClean="0"/>
              <a:t>” or “burning</a:t>
            </a:r>
            <a:r>
              <a:rPr lang="en-ZA" b="0" dirty="0" smtClean="0"/>
              <a:t>” like “</a:t>
            </a:r>
            <a:r>
              <a:rPr lang="en-ZA" b="0" i="1" dirty="0" smtClean="0"/>
              <a:t>seraphim” </a:t>
            </a:r>
            <a:r>
              <a:rPr lang="en-ZA" b="0" dirty="0" smtClean="0"/>
              <a:t>(burning ones) or like </a:t>
            </a:r>
            <a:r>
              <a:rPr lang="en-ZA" b="0" i="1" dirty="0" smtClean="0"/>
              <a:t>“suns” or “stars</a:t>
            </a:r>
            <a:r>
              <a:rPr lang="en-ZA" b="0" dirty="0" smtClean="0"/>
              <a:t>”. </a:t>
            </a:r>
          </a:p>
          <a:p>
            <a:pPr algn="just">
              <a:lnSpc>
                <a:spcPts val="2100"/>
              </a:lnSpc>
            </a:pPr>
            <a:r>
              <a:rPr lang="en-ZA" b="0" dirty="0" smtClean="0"/>
              <a:t>“</a:t>
            </a:r>
            <a:r>
              <a:rPr lang="en-ZA" b="0" i="1" dirty="0" err="1" smtClean="0"/>
              <a:t>Pu‟ah</a:t>
            </a:r>
            <a:r>
              <a:rPr lang="en-ZA" b="0" i="1" dirty="0" smtClean="0"/>
              <a:t>” (</a:t>
            </a:r>
            <a:r>
              <a:rPr lang="en-ZA" b="0" i="1" dirty="0" err="1" smtClean="0"/>
              <a:t>Pey</a:t>
            </a:r>
            <a:r>
              <a:rPr lang="en-ZA" b="0" i="1" dirty="0" smtClean="0"/>
              <a:t>-</a:t>
            </a:r>
            <a:r>
              <a:rPr lang="en-ZA" b="0" i="1" dirty="0" err="1" smtClean="0"/>
              <a:t>yud</a:t>
            </a:r>
            <a:r>
              <a:rPr lang="en-ZA" b="0" i="1" dirty="0" smtClean="0"/>
              <a:t>-</a:t>
            </a:r>
            <a:r>
              <a:rPr lang="en-ZA" b="0" i="1" dirty="0" err="1" smtClean="0"/>
              <a:t>ayin</a:t>
            </a:r>
            <a:r>
              <a:rPr lang="en-ZA" b="0" i="1" dirty="0" smtClean="0"/>
              <a:t>-hey). </a:t>
            </a:r>
            <a:r>
              <a:rPr lang="en-ZA" b="0" dirty="0" err="1" smtClean="0"/>
              <a:t>Pey</a:t>
            </a:r>
            <a:r>
              <a:rPr lang="en-ZA" b="0" dirty="0" smtClean="0"/>
              <a:t> = </a:t>
            </a:r>
            <a:r>
              <a:rPr lang="en-ZA" b="0" i="1" dirty="0" smtClean="0"/>
              <a:t>mouth or speak</a:t>
            </a:r>
            <a:r>
              <a:rPr lang="en-ZA" b="0" dirty="0" smtClean="0"/>
              <a:t>, </a:t>
            </a:r>
            <a:r>
              <a:rPr lang="en-ZA" b="0" dirty="0" err="1" smtClean="0"/>
              <a:t>yud</a:t>
            </a:r>
            <a:r>
              <a:rPr lang="en-ZA" b="0" dirty="0" smtClean="0"/>
              <a:t> = </a:t>
            </a:r>
            <a:r>
              <a:rPr lang="en-ZA" b="0" i="1" dirty="0" smtClean="0"/>
              <a:t>hand or make</a:t>
            </a:r>
            <a:r>
              <a:rPr lang="en-ZA" b="0" dirty="0" smtClean="0"/>
              <a:t>, </a:t>
            </a:r>
            <a:r>
              <a:rPr lang="en-ZA" b="0" dirty="0" err="1" smtClean="0"/>
              <a:t>ayin</a:t>
            </a:r>
            <a:r>
              <a:rPr lang="en-ZA" b="0" dirty="0" smtClean="0"/>
              <a:t> = </a:t>
            </a:r>
            <a:r>
              <a:rPr lang="en-ZA" b="0" i="1" dirty="0" smtClean="0"/>
              <a:t>eye or to know</a:t>
            </a:r>
            <a:r>
              <a:rPr lang="en-ZA" b="0" dirty="0" smtClean="0"/>
              <a:t> and hey = </a:t>
            </a:r>
            <a:r>
              <a:rPr lang="en-ZA" b="0" i="1" dirty="0" smtClean="0"/>
              <a:t>revelation</a:t>
            </a:r>
            <a:r>
              <a:rPr lang="en-ZA" b="0" dirty="0" smtClean="0"/>
              <a:t>. So we read </a:t>
            </a:r>
            <a:r>
              <a:rPr lang="en-ZA" b="0" dirty="0" smtClean="0">
                <a:solidFill>
                  <a:srgbClr val="C00000"/>
                </a:solidFill>
              </a:rPr>
              <a:t>“</a:t>
            </a:r>
            <a:r>
              <a:rPr lang="en-ZA" b="0" i="1" dirty="0" smtClean="0">
                <a:solidFill>
                  <a:srgbClr val="C00000"/>
                </a:solidFill>
              </a:rPr>
              <a:t>By speaking, He makes known the revelation”. </a:t>
            </a:r>
            <a:r>
              <a:rPr lang="en-ZA" b="0" dirty="0" smtClean="0"/>
              <a:t>“</a:t>
            </a:r>
            <a:r>
              <a:rPr lang="en-ZA" b="0" i="1" dirty="0" err="1" smtClean="0"/>
              <a:t>Pu‟ah</a:t>
            </a:r>
            <a:r>
              <a:rPr lang="en-ZA" b="0" i="1" dirty="0" smtClean="0"/>
              <a:t>”</a:t>
            </a:r>
            <a:r>
              <a:rPr lang="en-ZA" b="0" dirty="0" smtClean="0"/>
              <a:t> literally means “</a:t>
            </a:r>
            <a:r>
              <a:rPr lang="en-ZA" b="0" i="1" dirty="0" smtClean="0"/>
              <a:t>splendid” or “to glitter”, or “twinkle</a:t>
            </a:r>
            <a:r>
              <a:rPr lang="en-ZA" b="0" dirty="0" smtClean="0"/>
              <a:t>”. The numeric value of the letters in </a:t>
            </a:r>
            <a:r>
              <a:rPr lang="en-ZA" b="0" i="1" dirty="0" smtClean="0"/>
              <a:t>“</a:t>
            </a:r>
            <a:r>
              <a:rPr lang="en-ZA" b="0" i="1" dirty="0" err="1" smtClean="0"/>
              <a:t>Pu‟ah</a:t>
            </a:r>
            <a:r>
              <a:rPr lang="en-ZA" b="0" dirty="0" smtClean="0"/>
              <a:t>” is 165 which equals from Torah </a:t>
            </a:r>
            <a:r>
              <a:rPr lang="en-ZA" b="0" i="1" dirty="0" smtClean="0"/>
              <a:t>“</a:t>
            </a:r>
            <a:r>
              <a:rPr lang="en-ZA" b="0" i="1" dirty="0" err="1" smtClean="0"/>
              <a:t>le‟kaha</a:t>
            </a:r>
            <a:r>
              <a:rPr lang="en-ZA" b="0" dirty="0" err="1" smtClean="0"/>
              <a:t>l</a:t>
            </a:r>
            <a:r>
              <a:rPr lang="en-ZA" b="0" dirty="0" smtClean="0"/>
              <a:t>” or </a:t>
            </a:r>
            <a:r>
              <a:rPr lang="en-ZA" b="0" i="1" dirty="0" smtClean="0"/>
              <a:t>“a congregation</a:t>
            </a:r>
            <a:r>
              <a:rPr lang="en-ZA" b="0" dirty="0" smtClean="0"/>
              <a:t>”, “</a:t>
            </a:r>
            <a:r>
              <a:rPr lang="en-ZA" b="0" i="1" dirty="0" smtClean="0"/>
              <a:t>a company”</a:t>
            </a:r>
            <a:r>
              <a:rPr lang="en-ZA" b="0" dirty="0" smtClean="0"/>
              <a:t> and “</a:t>
            </a:r>
            <a:r>
              <a:rPr lang="en-ZA" b="0" i="1" dirty="0" smtClean="0"/>
              <a:t>ha </a:t>
            </a:r>
            <a:r>
              <a:rPr lang="en-ZA" b="0" i="1" dirty="0" err="1" smtClean="0"/>
              <a:t>ami</a:t>
            </a:r>
            <a:r>
              <a:rPr lang="en-ZA" b="0" i="1" dirty="0" smtClean="0"/>
              <a:t>‟ </a:t>
            </a:r>
            <a:r>
              <a:rPr lang="en-ZA" b="0" i="1" dirty="0" err="1" smtClean="0"/>
              <a:t>im</a:t>
            </a:r>
            <a:r>
              <a:rPr lang="en-ZA" b="0" i="1" dirty="0" smtClean="0"/>
              <a:t>” or “the peoples”. </a:t>
            </a:r>
            <a:r>
              <a:rPr lang="en-ZA" b="0" dirty="0" smtClean="0"/>
              <a:t>165 also equals </a:t>
            </a:r>
            <a:r>
              <a:rPr lang="en-ZA" b="0" i="1" dirty="0" smtClean="0"/>
              <a:t>“ha </a:t>
            </a:r>
            <a:r>
              <a:rPr lang="en-ZA" b="0" i="1" dirty="0" err="1" smtClean="0"/>
              <a:t>nephil</a:t>
            </a:r>
            <a:r>
              <a:rPr lang="en-ZA" b="0" i="1" dirty="0" smtClean="0"/>
              <a:t>” or “the one who falls</a:t>
            </a:r>
            <a:r>
              <a:rPr lang="en-ZA" b="0" dirty="0" smtClean="0"/>
              <a:t>”. This company of peoples that would come forth because of the midwives would indeed one day fall.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JOB - SHIPHRAH</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b="0" dirty="0" smtClean="0"/>
              <a:t>The word </a:t>
            </a:r>
            <a:r>
              <a:rPr lang="en-ZA" b="0" i="1" dirty="0" smtClean="0"/>
              <a:t>“</a:t>
            </a:r>
            <a:r>
              <a:rPr lang="en-ZA" b="0" i="1" dirty="0" err="1" smtClean="0"/>
              <a:t>Shiphrah</a:t>
            </a:r>
            <a:r>
              <a:rPr lang="en-ZA" b="0" i="1" dirty="0" smtClean="0"/>
              <a:t>”</a:t>
            </a:r>
            <a:r>
              <a:rPr lang="en-ZA" b="0" dirty="0" smtClean="0"/>
              <a:t> is used one other time in Scripture; in Job 26:13:</a:t>
            </a:r>
          </a:p>
          <a:p>
            <a:pPr marL="273050" indent="-273050" algn="just">
              <a:lnSpc>
                <a:spcPts val="2200"/>
              </a:lnSpc>
              <a:buFont typeface="Arial" pitchFamily="34" charset="0"/>
              <a:buChar char="•"/>
            </a:pPr>
            <a:r>
              <a:rPr lang="en-ZA" b="0" dirty="0" smtClean="0">
                <a:solidFill>
                  <a:srgbClr val="004821"/>
                </a:solidFill>
              </a:rPr>
              <a:t>ISR Scriptures reads; </a:t>
            </a:r>
            <a:r>
              <a:rPr lang="en-ZA" b="0" i="1" dirty="0" smtClean="0">
                <a:solidFill>
                  <a:srgbClr val="004821"/>
                </a:solidFill>
              </a:rPr>
              <a:t>By His Spirit He </a:t>
            </a:r>
            <a:r>
              <a:rPr lang="en-ZA" i="1" dirty="0" smtClean="0">
                <a:solidFill>
                  <a:srgbClr val="004821"/>
                </a:solidFill>
              </a:rPr>
              <a:t>adorned</a:t>
            </a:r>
            <a:r>
              <a:rPr lang="en-ZA" b="0" i="1" dirty="0" smtClean="0">
                <a:solidFill>
                  <a:srgbClr val="004821"/>
                </a:solidFill>
              </a:rPr>
              <a:t> the heavens. His hand whirled the fleeing serpent. </a:t>
            </a:r>
          </a:p>
          <a:p>
            <a:pPr marL="273050" indent="-273050" algn="just">
              <a:lnSpc>
                <a:spcPts val="2200"/>
              </a:lnSpc>
              <a:buFont typeface="Arial" pitchFamily="34" charset="0"/>
              <a:buChar char="•"/>
            </a:pPr>
            <a:r>
              <a:rPr lang="en-ZA" b="0" dirty="0" smtClean="0">
                <a:solidFill>
                  <a:srgbClr val="004821"/>
                </a:solidFill>
              </a:rPr>
              <a:t>KJV reads; </a:t>
            </a:r>
            <a:r>
              <a:rPr lang="en-ZA" b="0" i="1" dirty="0" smtClean="0">
                <a:solidFill>
                  <a:srgbClr val="004821"/>
                </a:solidFill>
              </a:rPr>
              <a:t>By his spirit he hath </a:t>
            </a:r>
            <a:r>
              <a:rPr lang="en-ZA" i="1" dirty="0" smtClean="0">
                <a:solidFill>
                  <a:srgbClr val="004821"/>
                </a:solidFill>
              </a:rPr>
              <a:t>garnished </a:t>
            </a:r>
            <a:r>
              <a:rPr lang="en-ZA" b="0" i="1" dirty="0" smtClean="0">
                <a:solidFill>
                  <a:srgbClr val="004821"/>
                </a:solidFill>
              </a:rPr>
              <a:t>the heavens; his hand hath formed the crooked serpent.</a:t>
            </a:r>
            <a:r>
              <a:rPr lang="en-ZA" b="0" dirty="0" smtClean="0">
                <a:solidFill>
                  <a:srgbClr val="004821"/>
                </a:solidFill>
              </a:rPr>
              <a:t> </a:t>
            </a:r>
          </a:p>
          <a:p>
            <a:pPr marL="273050" indent="-273050" algn="just">
              <a:lnSpc>
                <a:spcPts val="2200"/>
              </a:lnSpc>
              <a:buFont typeface="Arial" pitchFamily="34" charset="0"/>
              <a:buChar char="•"/>
            </a:pPr>
            <a:r>
              <a:rPr lang="en-ZA" b="0" dirty="0" smtClean="0">
                <a:solidFill>
                  <a:srgbClr val="004821"/>
                </a:solidFill>
              </a:rPr>
              <a:t>Stone Edition </a:t>
            </a:r>
            <a:r>
              <a:rPr lang="en-ZA" b="0" dirty="0" err="1" smtClean="0">
                <a:solidFill>
                  <a:srgbClr val="004821"/>
                </a:solidFill>
              </a:rPr>
              <a:t>TaNaK</a:t>
            </a:r>
            <a:r>
              <a:rPr lang="en-ZA" b="0" dirty="0" smtClean="0">
                <a:solidFill>
                  <a:srgbClr val="004821"/>
                </a:solidFill>
              </a:rPr>
              <a:t> reads; </a:t>
            </a:r>
            <a:r>
              <a:rPr lang="en-ZA" b="0" i="1" dirty="0" smtClean="0">
                <a:solidFill>
                  <a:srgbClr val="004821"/>
                </a:solidFill>
              </a:rPr>
              <a:t>By His breath the heavens </a:t>
            </a:r>
            <a:r>
              <a:rPr lang="en-ZA" i="1" dirty="0" smtClean="0">
                <a:solidFill>
                  <a:srgbClr val="004821"/>
                </a:solidFill>
              </a:rPr>
              <a:t>were spread</a:t>
            </a:r>
            <a:r>
              <a:rPr lang="en-ZA" b="0" i="1" dirty="0" smtClean="0">
                <a:solidFill>
                  <a:srgbClr val="004821"/>
                </a:solidFill>
              </a:rPr>
              <a:t>; His hand fashioned the (earth) girdling serpent</a:t>
            </a:r>
            <a:r>
              <a:rPr lang="en-ZA" b="0" dirty="0" smtClean="0">
                <a:solidFill>
                  <a:srgbClr val="004821"/>
                </a:solidFill>
              </a:rPr>
              <a:t>. </a:t>
            </a:r>
          </a:p>
          <a:p>
            <a:pPr marL="273050" indent="-273050" algn="just">
              <a:lnSpc>
                <a:spcPts val="2200"/>
              </a:lnSpc>
              <a:buFont typeface="Arial" pitchFamily="34" charset="0"/>
              <a:buChar char="•"/>
            </a:pPr>
            <a:r>
              <a:rPr lang="en-ZA" b="0" dirty="0" smtClean="0">
                <a:solidFill>
                  <a:srgbClr val="004821"/>
                </a:solidFill>
              </a:rPr>
              <a:t>DHV (Dyslexic Hebrew Version) reads; </a:t>
            </a:r>
            <a:r>
              <a:rPr lang="en-ZA" b="0" i="1" dirty="0" smtClean="0">
                <a:solidFill>
                  <a:srgbClr val="004821"/>
                </a:solidFill>
              </a:rPr>
              <a:t>By His </a:t>
            </a:r>
            <a:r>
              <a:rPr lang="en-ZA" b="0" i="1" dirty="0" err="1" smtClean="0">
                <a:solidFill>
                  <a:srgbClr val="004821"/>
                </a:solidFill>
              </a:rPr>
              <a:t>Ruach</a:t>
            </a:r>
            <a:r>
              <a:rPr lang="en-ZA" b="0" i="1" dirty="0" smtClean="0">
                <a:solidFill>
                  <a:srgbClr val="004821"/>
                </a:solidFill>
              </a:rPr>
              <a:t> (breath) He </a:t>
            </a:r>
            <a:r>
              <a:rPr lang="en-ZA" i="1" dirty="0" smtClean="0">
                <a:solidFill>
                  <a:srgbClr val="004821"/>
                </a:solidFill>
              </a:rPr>
              <a:t>adorned </a:t>
            </a:r>
            <a:r>
              <a:rPr lang="en-ZA" b="0" i="1" dirty="0" smtClean="0">
                <a:solidFill>
                  <a:srgbClr val="004821"/>
                </a:solidFill>
              </a:rPr>
              <a:t>with beauty and brightness (stars) the heavens; by His hand He formed the crooked serpent (Leviathan) that encircles</a:t>
            </a:r>
            <a:r>
              <a:rPr lang="en-ZA" b="0" dirty="0" smtClean="0">
                <a:solidFill>
                  <a:srgbClr val="004821"/>
                </a:solidFill>
              </a:rPr>
              <a:t>. </a:t>
            </a:r>
          </a:p>
          <a:p>
            <a:pPr algn="just">
              <a:lnSpc>
                <a:spcPts val="2200"/>
              </a:lnSpc>
            </a:pPr>
            <a:r>
              <a:rPr lang="en-ZA" b="0" dirty="0" smtClean="0"/>
              <a:t>This verse refers to the formation of the stars and constellations. The “</a:t>
            </a:r>
            <a:r>
              <a:rPr lang="en-ZA" b="0" i="1" dirty="0" smtClean="0"/>
              <a:t>crooked serpent</a:t>
            </a:r>
            <a:r>
              <a:rPr lang="en-ZA" b="0" dirty="0" smtClean="0"/>
              <a:t>” that encircles or girdles describes the constellation </a:t>
            </a:r>
            <a:r>
              <a:rPr lang="en-ZA" b="0" dirty="0" err="1" smtClean="0"/>
              <a:t>Dracos</a:t>
            </a:r>
            <a:r>
              <a:rPr lang="en-ZA" b="0" dirty="0" smtClean="0"/>
              <a:t> (Dragon) in the Milky Way galaxy, which we can see from earth, and is also a picture of “</a:t>
            </a:r>
            <a:r>
              <a:rPr lang="en-ZA" b="0" i="1" dirty="0" smtClean="0"/>
              <a:t>ha </a:t>
            </a:r>
            <a:r>
              <a:rPr lang="en-ZA" b="0" i="1" dirty="0" err="1" smtClean="0"/>
              <a:t>satan</a:t>
            </a:r>
            <a:r>
              <a:rPr lang="en-ZA" b="0" dirty="0" smtClean="0"/>
              <a:t>” depicted in the heavens encircling the earth.</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HEAVENLY LIGHT</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i="1" dirty="0" smtClean="0"/>
              <a:t>SHIPHRAH and PU’AH </a:t>
            </a:r>
            <a:r>
              <a:rPr lang="en-ZA" b="0" dirty="0" smtClean="0"/>
              <a:t>are references to the heavens and the stars that populate them. </a:t>
            </a:r>
          </a:p>
          <a:p>
            <a:pPr algn="ctr">
              <a:lnSpc>
                <a:spcPts val="2200"/>
              </a:lnSpc>
            </a:pPr>
            <a:r>
              <a:rPr lang="en-ZA" i="1" dirty="0">
                <a:solidFill>
                  <a:srgbClr val="004821"/>
                </a:solidFill>
              </a:rPr>
              <a:t>“Remember </a:t>
            </a:r>
            <a:r>
              <a:rPr lang="en-ZA" i="1" dirty="0" err="1">
                <a:solidFill>
                  <a:srgbClr val="004821"/>
                </a:solidFill>
              </a:rPr>
              <a:t>Aḇraham</a:t>
            </a:r>
            <a:r>
              <a:rPr lang="en-ZA" i="1" dirty="0">
                <a:solidFill>
                  <a:srgbClr val="004821"/>
                </a:solidFill>
              </a:rPr>
              <a:t>, </a:t>
            </a:r>
            <a:r>
              <a:rPr lang="en-ZA" i="1" dirty="0" err="1">
                <a:solidFill>
                  <a:srgbClr val="004821"/>
                </a:solidFill>
              </a:rPr>
              <a:t>Yitsḥaq</a:t>
            </a:r>
            <a:r>
              <a:rPr lang="en-ZA" i="1" dirty="0">
                <a:solidFill>
                  <a:srgbClr val="004821"/>
                </a:solidFill>
              </a:rPr>
              <a:t>, and </a:t>
            </a:r>
            <a:r>
              <a:rPr lang="en-ZA" i="1" dirty="0" err="1">
                <a:solidFill>
                  <a:srgbClr val="004821"/>
                </a:solidFill>
              </a:rPr>
              <a:t>Yisra’ĕl</a:t>
            </a:r>
            <a:r>
              <a:rPr lang="en-ZA" i="1" dirty="0">
                <a:solidFill>
                  <a:srgbClr val="004821"/>
                </a:solidFill>
              </a:rPr>
              <a:t>, Your servants, to whom You swore by Yourself, and said to them, ‘I increase your seed like the stars of the heavens. And all this land that I have spoken of I give to your seed, and they shall inherit it forever.’ </a:t>
            </a:r>
            <a:r>
              <a:rPr lang="en-ZA" i="1" dirty="0" smtClean="0">
                <a:solidFill>
                  <a:srgbClr val="004821"/>
                </a:solidFill>
              </a:rPr>
              <a:t>”(</a:t>
            </a:r>
            <a:r>
              <a:rPr lang="en-ZA" b="1" i="1" dirty="0">
                <a:solidFill>
                  <a:srgbClr val="004821"/>
                </a:solidFill>
              </a:rPr>
              <a:t>Exodus 32:13)</a:t>
            </a:r>
          </a:p>
          <a:p>
            <a:pPr algn="ctr">
              <a:lnSpc>
                <a:spcPts val="2200"/>
              </a:lnSpc>
            </a:pPr>
            <a:r>
              <a:rPr lang="en-ZA" i="1" dirty="0">
                <a:solidFill>
                  <a:srgbClr val="004821"/>
                </a:solidFill>
              </a:rPr>
              <a:t>And Elohim made two great lights: the greater light to rule the day, and the lesser light to rule the night, and the stars. And Elohim set them in the expanse of the heavens to give light on the earth, </a:t>
            </a:r>
            <a:r>
              <a:rPr lang="en-ZA" b="1" i="1" dirty="0" smtClean="0">
                <a:solidFill>
                  <a:srgbClr val="004821"/>
                </a:solidFill>
              </a:rPr>
              <a:t>(</a:t>
            </a:r>
            <a:r>
              <a:rPr lang="en-ZA" b="1" i="1" dirty="0">
                <a:solidFill>
                  <a:srgbClr val="004821"/>
                </a:solidFill>
              </a:rPr>
              <a:t>Genesis 1:16-17)</a:t>
            </a:r>
          </a:p>
          <a:p>
            <a:pPr algn="just">
              <a:lnSpc>
                <a:spcPts val="2200"/>
              </a:lnSpc>
            </a:pPr>
            <a:r>
              <a:rPr lang="en-ZA" b="0" dirty="0" smtClean="0"/>
              <a:t>These women, named for the stars in heaven, helped fulfil </a:t>
            </a:r>
            <a:r>
              <a:rPr lang="he-IL" b="0" i="1" dirty="0" smtClean="0"/>
              <a:t>יהוה</a:t>
            </a:r>
            <a:r>
              <a:rPr lang="en-ZA" b="0" dirty="0" smtClean="0"/>
              <a:t>’s promise by helping the mothers of Israel bring forth heavenly light into the world. </a:t>
            </a:r>
          </a:p>
          <a:p>
            <a:pPr>
              <a:lnSpc>
                <a:spcPts val="2200"/>
              </a:lnSpc>
            </a:pPr>
            <a:r>
              <a:rPr lang="en-ZA" b="0" dirty="0" smtClean="0"/>
              <a:t>Just as Apostle Paul quotes Isaiah 49:6 </a:t>
            </a:r>
            <a:r>
              <a:rPr lang="en-ZA" dirty="0"/>
              <a:t>“</a:t>
            </a:r>
            <a:r>
              <a:rPr lang="en-ZA" i="1" dirty="0">
                <a:solidFill>
                  <a:srgbClr val="004821"/>
                </a:solidFill>
              </a:rPr>
              <a:t>For so the Master has commanded us, ‘I have set you to be a light to the gentiles, that you should be for deliverance to the ends of the earth.’ ” </a:t>
            </a:r>
            <a:r>
              <a:rPr lang="en-ZA" b="1" i="1" dirty="0" smtClean="0">
                <a:solidFill>
                  <a:srgbClr val="004821"/>
                </a:solidFill>
              </a:rPr>
              <a:t>(</a:t>
            </a:r>
            <a:r>
              <a:rPr lang="en-ZA" b="1" i="1" dirty="0">
                <a:solidFill>
                  <a:srgbClr val="004821"/>
                </a:solidFill>
              </a:rPr>
              <a:t>Acts </a:t>
            </a:r>
            <a:r>
              <a:rPr lang="en-ZA" b="1" i="1" dirty="0" smtClean="0">
                <a:solidFill>
                  <a:srgbClr val="004821"/>
                </a:solidFill>
              </a:rPr>
              <a:t>13:47)</a:t>
            </a:r>
            <a:r>
              <a:rPr lang="en-ZA" b="1" dirty="0" smtClean="0"/>
              <a:t> </a:t>
            </a:r>
            <a:r>
              <a:rPr lang="en-ZA" b="0" dirty="0" smtClean="0"/>
              <a:t>we are to bring the light into the world.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COMPANY OF PEOPLE</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In </a:t>
            </a:r>
            <a:r>
              <a:rPr lang="en-ZA" b="0" dirty="0" err="1" smtClean="0"/>
              <a:t>Pu’ah’s</a:t>
            </a:r>
            <a:r>
              <a:rPr lang="en-ZA" b="0" dirty="0" smtClean="0"/>
              <a:t> name we also see “</a:t>
            </a:r>
            <a:r>
              <a:rPr lang="en-ZA" b="0" i="1" dirty="0" smtClean="0"/>
              <a:t>a company of peoples</a:t>
            </a:r>
            <a:r>
              <a:rPr lang="en-ZA" b="0" dirty="0" smtClean="0"/>
              <a:t>” or </a:t>
            </a:r>
            <a:r>
              <a:rPr lang="en-ZA" b="0" i="1" dirty="0" smtClean="0"/>
              <a:t>“an assembly of peoples</a:t>
            </a:r>
            <a:r>
              <a:rPr lang="en-ZA" b="0" dirty="0" smtClean="0"/>
              <a:t>”. </a:t>
            </a:r>
          </a:p>
          <a:p>
            <a:pPr algn="ctr"/>
            <a:r>
              <a:rPr lang="en-ZA" b="0" i="1" dirty="0" smtClean="0">
                <a:solidFill>
                  <a:srgbClr val="004821"/>
                </a:solidFill>
              </a:rPr>
              <a:t> </a:t>
            </a:r>
            <a:r>
              <a:rPr lang="en-ZA" i="1" dirty="0">
                <a:solidFill>
                  <a:srgbClr val="004821"/>
                </a:solidFill>
              </a:rPr>
              <a:t>And Elohim said to him, “I am Ěl Shaddai. Bear fruit and increase, a nation and a company of nations shall be from you, and sovereigns come from your body. </a:t>
            </a:r>
            <a:r>
              <a:rPr lang="en-ZA" b="1" i="1" dirty="0" smtClean="0">
                <a:solidFill>
                  <a:srgbClr val="004821"/>
                </a:solidFill>
              </a:rPr>
              <a:t>(</a:t>
            </a:r>
            <a:r>
              <a:rPr lang="en-ZA" b="1" i="1" dirty="0">
                <a:solidFill>
                  <a:srgbClr val="004821"/>
                </a:solidFill>
              </a:rPr>
              <a:t>Genesis 35:11)</a:t>
            </a:r>
          </a:p>
          <a:p>
            <a:pPr algn="ctr"/>
            <a:r>
              <a:rPr lang="en-ZA" i="1" dirty="0">
                <a:solidFill>
                  <a:srgbClr val="004821"/>
                </a:solidFill>
              </a:rPr>
              <a:t>“And Ěl Shaddai bless you, and make you bear fruit and increase you, and you shall become an assembly of peoples, and give you the blessing of </a:t>
            </a:r>
            <a:r>
              <a:rPr lang="en-ZA" i="1" dirty="0" err="1">
                <a:solidFill>
                  <a:srgbClr val="004821"/>
                </a:solidFill>
              </a:rPr>
              <a:t>Aḇraham</a:t>
            </a:r>
            <a:r>
              <a:rPr lang="en-ZA" i="1" dirty="0">
                <a:solidFill>
                  <a:srgbClr val="004821"/>
                </a:solidFill>
              </a:rPr>
              <a:t>, to you and your seed with you, so that you inherit the land of your </a:t>
            </a:r>
            <a:r>
              <a:rPr lang="en-ZA" i="1" dirty="0" err="1">
                <a:solidFill>
                  <a:srgbClr val="004821"/>
                </a:solidFill>
              </a:rPr>
              <a:t>sojournings</a:t>
            </a:r>
            <a:r>
              <a:rPr lang="en-ZA" i="1" dirty="0">
                <a:solidFill>
                  <a:srgbClr val="004821"/>
                </a:solidFill>
              </a:rPr>
              <a:t>, which Elohim gave to </a:t>
            </a:r>
            <a:r>
              <a:rPr lang="en-ZA" i="1" dirty="0" err="1">
                <a:solidFill>
                  <a:srgbClr val="004821"/>
                </a:solidFill>
              </a:rPr>
              <a:t>Aḇraham</a:t>
            </a:r>
            <a:r>
              <a:rPr lang="en-ZA" i="1" dirty="0">
                <a:solidFill>
                  <a:srgbClr val="004821"/>
                </a:solidFill>
              </a:rPr>
              <a:t>.” </a:t>
            </a:r>
          </a:p>
          <a:p>
            <a:pPr algn="ctr"/>
            <a:r>
              <a:rPr lang="en-ZA" b="1" i="1" dirty="0">
                <a:solidFill>
                  <a:srgbClr val="004821"/>
                </a:solidFill>
              </a:rPr>
              <a:t>(Genesis 28:3-4)</a:t>
            </a:r>
          </a:p>
          <a:p>
            <a:pPr algn="just">
              <a:lnSpc>
                <a:spcPts val="2400"/>
              </a:lnSpc>
            </a:pPr>
            <a:r>
              <a:rPr lang="en-ZA" b="0" dirty="0" smtClean="0">
                <a:solidFill>
                  <a:schemeClr val="accent3">
                    <a:lumMod val="50000"/>
                  </a:schemeClr>
                </a:solidFill>
              </a:rPr>
              <a:t>Once again we see somebody raised up whose names says what they are called to do.  In </a:t>
            </a:r>
            <a:r>
              <a:rPr lang="en-ZA" b="0" dirty="0" err="1" smtClean="0">
                <a:solidFill>
                  <a:schemeClr val="accent3">
                    <a:lumMod val="50000"/>
                  </a:schemeClr>
                </a:solidFill>
              </a:rPr>
              <a:t>Pu’ah’s</a:t>
            </a:r>
            <a:r>
              <a:rPr lang="en-ZA" b="0" dirty="0" smtClean="0">
                <a:solidFill>
                  <a:schemeClr val="accent3">
                    <a:lumMod val="50000"/>
                  </a:schemeClr>
                </a:solidFill>
              </a:rPr>
              <a:t> case we somebody that brings into life a “</a:t>
            </a:r>
            <a:r>
              <a:rPr lang="en-ZA" b="0" i="1" dirty="0" smtClean="0">
                <a:solidFill>
                  <a:schemeClr val="accent3">
                    <a:lumMod val="50000"/>
                  </a:schemeClr>
                </a:solidFill>
              </a:rPr>
              <a:t>company of people</a:t>
            </a:r>
            <a:r>
              <a:rPr lang="en-ZA" b="0" dirty="0" smtClean="0">
                <a:solidFill>
                  <a:schemeClr val="accent3">
                    <a:lumMod val="50000"/>
                  </a:schemeClr>
                </a:solidFill>
              </a:rPr>
              <a:t>”, </a:t>
            </a:r>
            <a:r>
              <a:rPr lang="en-ZA" b="0" dirty="0" err="1" smtClean="0">
                <a:solidFill>
                  <a:schemeClr val="accent3">
                    <a:lumMod val="50000"/>
                  </a:schemeClr>
                </a:solidFill>
              </a:rPr>
              <a:t>Isreal</a:t>
            </a:r>
            <a:r>
              <a:rPr lang="en-ZA" b="0" dirty="0" smtClean="0">
                <a:solidFill>
                  <a:schemeClr val="accent3">
                    <a:lumMod val="50000"/>
                  </a:schemeClr>
                </a:solidFill>
              </a:rPr>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FOUNDERS</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So Elohim was good to the midwives, and the people increased and became very numerous. And it came to be, because the midwives feared Elohim, that He provided households for them. </a:t>
            </a:r>
            <a:r>
              <a:rPr lang="en-ZA" sz="8800" b="1" i="1" dirty="0" smtClean="0">
                <a:solidFill>
                  <a:srgbClr val="004821"/>
                </a:solidFill>
              </a:rPr>
              <a:t>(Exodus 1:20-21)</a:t>
            </a:r>
          </a:p>
          <a:p>
            <a:r>
              <a:rPr lang="en-ZA" sz="8800" dirty="0" smtClean="0"/>
              <a:t>Because these two women feared Elohim, that He provided “</a:t>
            </a:r>
            <a:r>
              <a:rPr lang="en-ZA" sz="8800" i="1" dirty="0" smtClean="0"/>
              <a:t>households”</a:t>
            </a:r>
            <a:r>
              <a:rPr lang="en-ZA" sz="8800" dirty="0" smtClean="0"/>
              <a:t> for them. The KJV says that He made them </a:t>
            </a:r>
            <a:r>
              <a:rPr lang="en-ZA" sz="8800" i="1" dirty="0" smtClean="0"/>
              <a:t>“houses”. </a:t>
            </a:r>
            <a:r>
              <a:rPr lang="en-ZA" sz="8800" dirty="0" smtClean="0"/>
              <a:t>The word for </a:t>
            </a:r>
            <a:r>
              <a:rPr lang="en-ZA" sz="8800" i="1" dirty="0" smtClean="0"/>
              <a:t>“provided</a:t>
            </a:r>
            <a:r>
              <a:rPr lang="en-ZA" sz="8800" dirty="0" smtClean="0"/>
              <a:t>” or </a:t>
            </a:r>
            <a:r>
              <a:rPr lang="en-ZA" sz="8800" i="1" dirty="0" smtClean="0"/>
              <a:t>“made” </a:t>
            </a:r>
            <a:r>
              <a:rPr lang="en-ZA" sz="8800" dirty="0" smtClean="0"/>
              <a:t>here is “</a:t>
            </a:r>
            <a:r>
              <a:rPr lang="en-ZA" sz="8800" i="1" dirty="0" err="1" smtClean="0"/>
              <a:t>va‟ya‟ahs</a:t>
            </a:r>
            <a:r>
              <a:rPr lang="en-ZA" sz="8800" i="1" dirty="0" smtClean="0"/>
              <a:t>” </a:t>
            </a:r>
            <a:r>
              <a:rPr lang="en-ZA" sz="8800" dirty="0" smtClean="0"/>
              <a:t>which is from the root </a:t>
            </a:r>
            <a:r>
              <a:rPr lang="en-ZA" sz="8800" i="1" dirty="0" smtClean="0"/>
              <a:t>“</a:t>
            </a:r>
            <a:r>
              <a:rPr lang="en-ZA" sz="8800" i="1" dirty="0" err="1" smtClean="0"/>
              <a:t>asah</a:t>
            </a:r>
            <a:r>
              <a:rPr lang="en-ZA" sz="8800" i="1" dirty="0" smtClean="0"/>
              <a:t>” </a:t>
            </a:r>
            <a:r>
              <a:rPr lang="en-ZA" sz="8800" dirty="0" smtClean="0"/>
              <a:t>and means to “</a:t>
            </a:r>
            <a:r>
              <a:rPr lang="en-ZA" sz="8800" i="1" dirty="0" smtClean="0"/>
              <a:t>make”, “fashion” or “prepare” </a:t>
            </a:r>
            <a:r>
              <a:rPr lang="en-ZA" sz="8800" dirty="0" smtClean="0"/>
              <a:t>and the word for </a:t>
            </a:r>
            <a:r>
              <a:rPr lang="en-ZA" sz="8800" i="1" dirty="0" smtClean="0"/>
              <a:t>“houses” </a:t>
            </a:r>
            <a:r>
              <a:rPr lang="en-ZA" sz="8800" dirty="0" smtClean="0"/>
              <a:t>here is </a:t>
            </a:r>
            <a:r>
              <a:rPr lang="en-ZA" sz="8800" i="1" dirty="0" smtClean="0"/>
              <a:t>“</a:t>
            </a:r>
            <a:r>
              <a:rPr lang="en-ZA" sz="8800" i="1" dirty="0" err="1" smtClean="0"/>
              <a:t>beit‟im</a:t>
            </a:r>
            <a:r>
              <a:rPr lang="en-ZA" sz="8800" i="1" dirty="0" smtClean="0"/>
              <a:t>”, </a:t>
            </a:r>
            <a:r>
              <a:rPr lang="en-ZA" sz="8800" dirty="0" smtClean="0"/>
              <a:t>the plural of </a:t>
            </a:r>
            <a:r>
              <a:rPr lang="en-ZA" sz="8800" i="1" dirty="0" smtClean="0"/>
              <a:t>“</a:t>
            </a:r>
            <a:r>
              <a:rPr lang="en-ZA" sz="8800" i="1" dirty="0" err="1" smtClean="0"/>
              <a:t>beit</a:t>
            </a:r>
            <a:r>
              <a:rPr lang="en-ZA" sz="8800" i="1" dirty="0" smtClean="0"/>
              <a:t>” </a:t>
            </a:r>
            <a:r>
              <a:rPr lang="en-ZA" sz="8800" dirty="0" smtClean="0"/>
              <a:t>which means </a:t>
            </a:r>
            <a:r>
              <a:rPr lang="en-ZA" sz="8800" i="1" dirty="0" smtClean="0"/>
              <a:t>“house”, “household”, “family” or “descendants”. </a:t>
            </a:r>
            <a:r>
              <a:rPr lang="en-ZA" sz="8800" dirty="0" err="1" smtClean="0"/>
              <a:t>Gesenius</a:t>
            </a:r>
            <a:r>
              <a:rPr lang="en-ZA" sz="8800" dirty="0" smtClean="0"/>
              <a:t>’ Hebrew-</a:t>
            </a:r>
            <a:r>
              <a:rPr lang="en-ZA" sz="8800" dirty="0" err="1" smtClean="0"/>
              <a:t>Chaldee</a:t>
            </a:r>
            <a:r>
              <a:rPr lang="en-ZA" sz="8800" dirty="0" smtClean="0"/>
              <a:t> Lexicon associates the meanings regarding </a:t>
            </a:r>
            <a:r>
              <a:rPr lang="en-ZA" sz="8800" i="1" dirty="0" smtClean="0"/>
              <a:t>“descendants” </a:t>
            </a:r>
            <a:r>
              <a:rPr lang="en-ZA" sz="8800" dirty="0" smtClean="0"/>
              <a:t>with the verses where Boaz redeems Ruth before the people: </a:t>
            </a:r>
            <a:r>
              <a:rPr lang="en-ZA" sz="8800" i="1" dirty="0" smtClean="0">
                <a:solidFill>
                  <a:srgbClr val="004821"/>
                </a:solidFill>
              </a:rPr>
              <a:t>And </a:t>
            </a:r>
            <a:r>
              <a:rPr lang="en-ZA" sz="8800" i="1" dirty="0">
                <a:solidFill>
                  <a:srgbClr val="004821"/>
                </a:solidFill>
              </a:rPr>
              <a:t>all the people who were at the gate, and the elders, said, “Witnesses! </a:t>
            </a:r>
            <a:r>
              <a:rPr lang="he-IL" sz="8800" i="1" dirty="0">
                <a:solidFill>
                  <a:srgbClr val="004821"/>
                </a:solidFill>
              </a:rPr>
              <a:t>יהוה</a:t>
            </a:r>
            <a:r>
              <a:rPr lang="en-ZA" sz="8800" i="1" dirty="0">
                <a:solidFill>
                  <a:srgbClr val="004821"/>
                </a:solidFill>
              </a:rPr>
              <a:t> make the woman who is coming to your house as </a:t>
            </a:r>
            <a:r>
              <a:rPr lang="en-ZA" sz="8800" i="1" dirty="0" err="1">
                <a:solidFill>
                  <a:srgbClr val="004821"/>
                </a:solidFill>
              </a:rPr>
              <a:t>Raḥĕl</a:t>
            </a:r>
            <a:r>
              <a:rPr lang="en-ZA" sz="8800" i="1" dirty="0">
                <a:solidFill>
                  <a:srgbClr val="004821"/>
                </a:solidFill>
              </a:rPr>
              <a:t> and as </a:t>
            </a:r>
            <a:r>
              <a:rPr lang="en-ZA" sz="8800" i="1" dirty="0" err="1">
                <a:solidFill>
                  <a:srgbClr val="004821"/>
                </a:solidFill>
              </a:rPr>
              <a:t>Lĕ’ah</a:t>
            </a:r>
            <a:r>
              <a:rPr lang="en-ZA" sz="8800" i="1" dirty="0">
                <a:solidFill>
                  <a:srgbClr val="004821"/>
                </a:solidFill>
              </a:rPr>
              <a:t>, the two who built the house of </a:t>
            </a:r>
            <a:r>
              <a:rPr lang="en-ZA" sz="8800" i="1" dirty="0" err="1">
                <a:solidFill>
                  <a:srgbClr val="004821"/>
                </a:solidFill>
              </a:rPr>
              <a:t>Yisra’ĕl</a:t>
            </a:r>
            <a:r>
              <a:rPr lang="en-ZA" sz="8800" i="1" dirty="0">
                <a:solidFill>
                  <a:srgbClr val="004821"/>
                </a:solidFill>
              </a:rPr>
              <a:t>. And prove your worth in </a:t>
            </a:r>
            <a:r>
              <a:rPr lang="en-ZA" sz="8800" i="1" dirty="0" err="1">
                <a:solidFill>
                  <a:srgbClr val="004821"/>
                </a:solidFill>
              </a:rPr>
              <a:t>Ephrathah</a:t>
            </a:r>
            <a:r>
              <a:rPr lang="en-ZA" sz="8800" i="1" dirty="0">
                <a:solidFill>
                  <a:srgbClr val="004821"/>
                </a:solidFill>
              </a:rPr>
              <a:t> and proclaim the Name in </a:t>
            </a:r>
            <a:r>
              <a:rPr lang="en-ZA" sz="8800" i="1" dirty="0" err="1">
                <a:solidFill>
                  <a:srgbClr val="004821"/>
                </a:solidFill>
              </a:rPr>
              <a:t>Bĕyth</a:t>
            </a:r>
            <a:r>
              <a:rPr lang="en-ZA" sz="8800" i="1" dirty="0">
                <a:solidFill>
                  <a:srgbClr val="004821"/>
                </a:solidFill>
              </a:rPr>
              <a:t> </a:t>
            </a:r>
            <a:r>
              <a:rPr lang="en-ZA" sz="8800" i="1" dirty="0" err="1">
                <a:solidFill>
                  <a:srgbClr val="004821"/>
                </a:solidFill>
              </a:rPr>
              <a:t>Leḥem</a:t>
            </a:r>
            <a:r>
              <a:rPr lang="en-ZA" sz="8800" i="1" dirty="0">
                <a:solidFill>
                  <a:srgbClr val="004821"/>
                </a:solidFill>
              </a:rPr>
              <a:t>. </a:t>
            </a:r>
            <a:r>
              <a:rPr lang="en-US" sz="8800" b="1" i="1" dirty="0" smtClean="0">
                <a:solidFill>
                  <a:srgbClr val="004821"/>
                </a:solidFill>
              </a:rPr>
              <a:t>(</a:t>
            </a:r>
            <a:r>
              <a:rPr lang="en-US" sz="8800" b="1" i="1" dirty="0">
                <a:solidFill>
                  <a:srgbClr val="004821"/>
                </a:solidFill>
              </a:rPr>
              <a:t>Ruth 4:11)</a:t>
            </a:r>
          </a:p>
          <a:p>
            <a:r>
              <a:rPr lang="en-ZA" sz="8800" dirty="0" err="1" smtClean="0"/>
              <a:t>Bo’az</a:t>
            </a:r>
            <a:r>
              <a:rPr lang="en-ZA" sz="8800" dirty="0" smtClean="0"/>
              <a:t> did indeed marry Ruth and they had a son, Obed, who would be the grandfather of King David. So, as Rachel and </a:t>
            </a:r>
            <a:r>
              <a:rPr lang="en-ZA" sz="8800" dirty="0" err="1" smtClean="0"/>
              <a:t>Le’ah</a:t>
            </a:r>
            <a:r>
              <a:rPr lang="en-ZA" sz="8800" dirty="0" smtClean="0"/>
              <a:t> before them and Ruth after them; </a:t>
            </a:r>
            <a:r>
              <a:rPr lang="en-ZA" sz="8800" dirty="0" err="1" smtClean="0"/>
              <a:t>Shiphrah</a:t>
            </a:r>
            <a:r>
              <a:rPr lang="en-ZA" sz="8800" dirty="0" smtClean="0"/>
              <a:t> and </a:t>
            </a:r>
            <a:r>
              <a:rPr lang="en-ZA" sz="8800" dirty="0" err="1" smtClean="0"/>
              <a:t>Pu‟ah</a:t>
            </a:r>
            <a:r>
              <a:rPr lang="en-ZA" sz="8800" dirty="0" smtClean="0"/>
              <a:t> literally helped build up the </a:t>
            </a:r>
            <a:r>
              <a:rPr lang="en-ZA" sz="8800" i="1" dirty="0" smtClean="0"/>
              <a:t>“House of </a:t>
            </a:r>
            <a:r>
              <a:rPr lang="en-ZA" sz="8800" i="1" dirty="0" err="1" smtClean="0"/>
              <a:t>Yisra‟el</a:t>
            </a:r>
            <a:r>
              <a:rPr lang="en-ZA" sz="8800" i="1" dirty="0" smtClean="0"/>
              <a:t>”, </a:t>
            </a:r>
            <a:r>
              <a:rPr lang="en-ZA" sz="8800" dirty="0" smtClean="0"/>
              <a:t>both houses.</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HOLOCAST</a:t>
            </a:r>
            <a:endParaRPr lang="en-ZA" dirty="0"/>
          </a:p>
        </p:txBody>
      </p:sp>
      <p:sp>
        <p:nvSpPr>
          <p:cNvPr id="3" name="Content Placeholder 2"/>
          <p:cNvSpPr>
            <a:spLocks noGrp="1"/>
          </p:cNvSpPr>
          <p:nvPr>
            <p:ph idx="1"/>
          </p:nvPr>
        </p:nvSpPr>
        <p:spPr/>
        <p:txBody>
          <a:bodyPr>
            <a:normAutofit/>
          </a:bodyPr>
          <a:lstStyle/>
          <a:p>
            <a:r>
              <a:rPr lang="en-ZA" b="0" dirty="0" smtClean="0"/>
              <a:t>In our </a:t>
            </a:r>
            <a:r>
              <a:rPr lang="en-ZA" b="0" dirty="0" err="1" smtClean="0"/>
              <a:t>parsha</a:t>
            </a:r>
            <a:r>
              <a:rPr lang="en-ZA" b="0" dirty="0" smtClean="0"/>
              <a:t> this week, we see the makings of a “</a:t>
            </a:r>
            <a:r>
              <a:rPr lang="en-ZA" b="0" i="1" dirty="0" smtClean="0"/>
              <a:t>holocaust</a:t>
            </a:r>
            <a:r>
              <a:rPr lang="en-ZA" b="0" dirty="0" smtClean="0"/>
              <a:t>”. Pharaoh orders the death of all male children. But, with the protection of </a:t>
            </a:r>
            <a:r>
              <a:rPr lang="en-ZA" b="0" dirty="0" err="1" smtClean="0"/>
              <a:t>Elohim</a:t>
            </a:r>
            <a:r>
              <a:rPr lang="en-ZA" b="0" dirty="0" smtClean="0"/>
              <a:t>, through the midwives, it was averted. But then, Pharaoh commands that the newborn males be cast into the </a:t>
            </a:r>
            <a:r>
              <a:rPr lang="en-ZA" b="0" i="1" dirty="0" smtClean="0"/>
              <a:t>“river”, “</a:t>
            </a:r>
            <a:r>
              <a:rPr lang="en-ZA" b="0" i="1" dirty="0" err="1" smtClean="0"/>
              <a:t>ye‟or</a:t>
            </a:r>
            <a:r>
              <a:rPr lang="en-ZA" b="0" i="1" dirty="0" smtClean="0"/>
              <a:t>” or “Nile</a:t>
            </a:r>
            <a:r>
              <a:rPr lang="en-ZA" b="0" dirty="0" smtClean="0"/>
              <a:t>”. Now, we’re not told just how long this went on or how many babies were killed in this manner. However, we do need to remember that </a:t>
            </a:r>
            <a:r>
              <a:rPr lang="he-IL" dirty="0"/>
              <a:t>יהוה</a:t>
            </a:r>
            <a:r>
              <a:rPr lang="en-ZA" b="0" dirty="0" smtClean="0"/>
              <a:t> increased </a:t>
            </a:r>
            <a:r>
              <a:rPr lang="en-ZA" b="0" dirty="0" err="1" smtClean="0"/>
              <a:t>B’nei</a:t>
            </a:r>
            <a:r>
              <a:rPr lang="en-ZA" b="0" dirty="0" smtClean="0"/>
              <a:t> </a:t>
            </a:r>
            <a:r>
              <a:rPr lang="en-ZA" b="0" dirty="0" smtClean="0"/>
              <a:t>Israel </a:t>
            </a:r>
            <a:r>
              <a:rPr lang="en-ZA" b="0" dirty="0" smtClean="0"/>
              <a:t>from seventy people to over 600,000 men over the age of 20.</a:t>
            </a:r>
          </a:p>
          <a:p>
            <a:pPr algn="ctr"/>
            <a:r>
              <a:rPr lang="en-ZA" i="1" dirty="0">
                <a:solidFill>
                  <a:srgbClr val="004821"/>
                </a:solidFill>
              </a:rPr>
              <a:t>And the children of </a:t>
            </a:r>
            <a:r>
              <a:rPr lang="en-ZA" i="1" dirty="0" err="1">
                <a:solidFill>
                  <a:srgbClr val="004821"/>
                </a:solidFill>
              </a:rPr>
              <a:t>Yisra’ĕl</a:t>
            </a:r>
            <a:r>
              <a:rPr lang="en-ZA" i="1" dirty="0">
                <a:solidFill>
                  <a:srgbClr val="004821"/>
                </a:solidFill>
              </a:rPr>
              <a:t> set out from </a:t>
            </a:r>
            <a:r>
              <a:rPr lang="en-ZA" i="1" dirty="0" err="1">
                <a:solidFill>
                  <a:srgbClr val="004821"/>
                </a:solidFill>
              </a:rPr>
              <a:t>Raʽmeses</a:t>
            </a:r>
            <a:r>
              <a:rPr lang="en-ZA" i="1" dirty="0">
                <a:solidFill>
                  <a:srgbClr val="004821"/>
                </a:solidFill>
              </a:rPr>
              <a:t> to Sukkoth, about six hundred thousand men on foot, besides the little ones. And a mixed multitude went up with them too, also flocks and herds, very much livestock. </a:t>
            </a:r>
            <a:r>
              <a:rPr lang="en-ZA" b="1" i="1" dirty="0" smtClean="0">
                <a:solidFill>
                  <a:srgbClr val="004821"/>
                </a:solidFill>
              </a:rPr>
              <a:t>(</a:t>
            </a:r>
            <a:r>
              <a:rPr lang="en-ZA" b="1" i="1" dirty="0">
                <a:solidFill>
                  <a:srgbClr val="004821"/>
                </a:solidFill>
              </a:rPr>
              <a:t>Exodus 12:37-38)</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AMRAM &amp; JOCHEBED</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 man of the house of </a:t>
            </a:r>
            <a:r>
              <a:rPr lang="en-ZA" i="1" dirty="0" err="1" smtClean="0">
                <a:solidFill>
                  <a:srgbClr val="004821"/>
                </a:solidFill>
              </a:rPr>
              <a:t>Lĕwi</a:t>
            </a:r>
            <a:r>
              <a:rPr lang="en-ZA" i="1" dirty="0" smtClean="0">
                <a:solidFill>
                  <a:srgbClr val="004821"/>
                </a:solidFill>
              </a:rPr>
              <a:t> went and married a daughter of </a:t>
            </a:r>
            <a:r>
              <a:rPr lang="en-ZA" i="1" dirty="0" err="1" smtClean="0">
                <a:solidFill>
                  <a:srgbClr val="004821"/>
                </a:solidFill>
              </a:rPr>
              <a:t>Lĕwi</a:t>
            </a:r>
            <a:r>
              <a:rPr lang="en-ZA" i="1" dirty="0" smtClean="0">
                <a:solidFill>
                  <a:srgbClr val="004821"/>
                </a:solidFill>
              </a:rPr>
              <a:t>. And the woman conceived and bore a son. And she saw that he was a lovely child, and she hid him three months. </a:t>
            </a:r>
            <a:r>
              <a:rPr lang="en-ZA" b="1" i="1" dirty="0" smtClean="0">
                <a:solidFill>
                  <a:srgbClr val="004821"/>
                </a:solidFill>
              </a:rPr>
              <a:t>(Exodus 2:1-2)</a:t>
            </a:r>
          </a:p>
          <a:p>
            <a:r>
              <a:rPr lang="en-ZA" b="1" dirty="0" smtClean="0">
                <a:solidFill>
                  <a:srgbClr val="C00000"/>
                </a:solidFill>
              </a:rPr>
              <a:t>Legends of the Jews: </a:t>
            </a:r>
            <a:r>
              <a:rPr lang="en-ZA" dirty="0" smtClean="0">
                <a:solidFill>
                  <a:srgbClr val="C00000"/>
                </a:solidFill>
              </a:rPr>
              <a:t>The first child of the union between </a:t>
            </a:r>
            <a:r>
              <a:rPr lang="en-ZA" dirty="0" err="1" smtClean="0">
                <a:solidFill>
                  <a:srgbClr val="C00000"/>
                </a:solidFill>
              </a:rPr>
              <a:t>Amram</a:t>
            </a:r>
            <a:r>
              <a:rPr lang="en-ZA" dirty="0" smtClean="0">
                <a:solidFill>
                  <a:srgbClr val="C00000"/>
                </a:solidFill>
              </a:rPr>
              <a:t> and </a:t>
            </a:r>
            <a:r>
              <a:rPr lang="en-ZA" dirty="0" err="1" smtClean="0">
                <a:solidFill>
                  <a:srgbClr val="C00000"/>
                </a:solidFill>
              </a:rPr>
              <a:t>Jochebed</a:t>
            </a:r>
            <a:r>
              <a:rPr lang="en-ZA" dirty="0" smtClean="0">
                <a:solidFill>
                  <a:srgbClr val="C00000"/>
                </a:solidFill>
              </a:rPr>
              <a:t>, his wife, who was one hundred and twenty-six years old at the time of her marriage, was a girl, and the mother called her Miriam, "Bitterness," for it was at the time of her birth that the Egyptians began to envenom the life of the Hebrews. The second child was a boy, called Aaron, which means, "Woe unto this pregnancy!" because Pharaoh's instructions to the midwives, to kill the male children of the Hebrews, was proclaimed during the months before Aaron's birth. .. </a:t>
            </a:r>
            <a:r>
              <a:rPr lang="en-ZA" dirty="0" err="1" smtClean="0">
                <a:solidFill>
                  <a:srgbClr val="C00000"/>
                </a:solidFill>
              </a:rPr>
              <a:t>Jochebed</a:t>
            </a:r>
            <a:r>
              <a:rPr lang="en-ZA" dirty="0" smtClean="0">
                <a:solidFill>
                  <a:srgbClr val="C00000"/>
                </a:solidFill>
              </a:rPr>
              <a:t> gave birth to the child (Moses) six months after conception. The Egyptian bailiffs, who kept strict watch over all pregnant women in order to be on the spot in time to carry off their new-born boys, had not expected her delivery for three months more.</a:t>
            </a:r>
          </a:p>
          <a:p>
            <a:endParaRPr lang="en-ZA" dirty="0" smtClean="0">
              <a:solidFill>
                <a:srgbClr val="C00000"/>
              </a:solidFill>
            </a:endParaRPr>
          </a:p>
          <a:p>
            <a:endParaRPr lang="en-ZA"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BASKET</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a:solidFill>
                  <a:srgbClr val="004821"/>
                </a:solidFill>
              </a:rPr>
              <a:t>And when she could hide him no longer, she took an ark of wicker for him, and coated it with tar and pitch, and put the child in it, and laid it in the reeds by the edge of the river. </a:t>
            </a:r>
            <a:r>
              <a:rPr lang="en-ZA" sz="2400" b="1" i="1" dirty="0" smtClean="0">
                <a:solidFill>
                  <a:srgbClr val="004821"/>
                </a:solidFill>
              </a:rPr>
              <a:t>(</a:t>
            </a:r>
            <a:r>
              <a:rPr lang="en-ZA" sz="2400" b="1" i="1" dirty="0">
                <a:solidFill>
                  <a:srgbClr val="004821"/>
                </a:solidFill>
              </a:rPr>
              <a:t>Exodus 2:3)</a:t>
            </a:r>
          </a:p>
          <a:p>
            <a:pPr algn="just"/>
            <a:r>
              <a:rPr lang="en-US" sz="2400" b="0" dirty="0" smtClean="0"/>
              <a:t>She wove a basket to house him, using pitch inside and out to keep the little ark afloat. The word for pitch is the same Hebrew word used for atonement, </a:t>
            </a:r>
            <a:r>
              <a:rPr lang="en-US" sz="2400" b="0" i="1" dirty="0" err="1" smtClean="0"/>
              <a:t>karph</a:t>
            </a:r>
            <a:r>
              <a:rPr lang="en-US" sz="2400" b="0" dirty="0" smtClean="0"/>
              <a:t>, meaning covering, and specifically, a covering for sins. She placed the child in the ark and put him among the reeds, along the bank of the Nile River.</a:t>
            </a:r>
            <a:endParaRPr lang="en-ZA" sz="2400" b="0" dirty="0" smtClean="0"/>
          </a:p>
          <a:p>
            <a:pPr algn="just"/>
            <a:r>
              <a:rPr lang="en-US" sz="2400" b="0" dirty="0" smtClean="0"/>
              <a:t>The Hebrew male babies were to be thrown </a:t>
            </a:r>
            <a:r>
              <a:rPr lang="en-US" sz="2400" b="0" i="1" dirty="0" smtClean="0"/>
              <a:t>into</a:t>
            </a:r>
            <a:r>
              <a:rPr lang="en-US" sz="2400" b="0" dirty="0" smtClean="0"/>
              <a:t> the Nile to drown, but this child was placed </a:t>
            </a:r>
            <a:r>
              <a:rPr lang="en-US" sz="2400" b="0" i="1" dirty="0" smtClean="0"/>
              <a:t>on the water</a:t>
            </a:r>
            <a:r>
              <a:rPr lang="en-US" sz="2400" b="0" dirty="0" smtClean="0"/>
              <a:t> </a:t>
            </a:r>
            <a:r>
              <a:rPr lang="en-US" sz="2400" b="0" i="1" dirty="0" smtClean="0"/>
              <a:t>of </a:t>
            </a:r>
            <a:r>
              <a:rPr lang="en-US" sz="2400" b="0" i="1" dirty="0" smtClean="0"/>
              <a:t>judgment </a:t>
            </a:r>
            <a:r>
              <a:rPr lang="en-US" sz="2400" b="0" dirty="0" smtClean="0"/>
              <a:t>to be led by the wind, representing the Spirit of Yahweh. </a:t>
            </a:r>
            <a:r>
              <a:rPr lang="en-ZA" sz="2400" b="0" i="1" dirty="0" smtClean="0">
                <a:solidFill>
                  <a:srgbClr val="004821"/>
                </a:solidFill>
              </a:rPr>
              <a:t>Send your resources out over the seas; eventually you will reap a return. </a:t>
            </a:r>
            <a:r>
              <a:rPr lang="en-ZA" sz="2400" i="1" dirty="0" smtClean="0">
                <a:solidFill>
                  <a:srgbClr val="004821"/>
                </a:solidFill>
              </a:rPr>
              <a:t>(Ecclesiastes 11:1 CJB). </a:t>
            </a:r>
            <a:r>
              <a:rPr lang="en-US" sz="2400" b="0" dirty="0" smtClean="0"/>
              <a:t>The waters of </a:t>
            </a:r>
            <a:r>
              <a:rPr lang="en-US" sz="2400" b="0" i="1" dirty="0" smtClean="0"/>
              <a:t>judgment</a:t>
            </a:r>
            <a:r>
              <a:rPr lang="en-US" sz="2400" b="0" dirty="0" smtClean="0"/>
              <a:t> brought this child </a:t>
            </a:r>
            <a:r>
              <a:rPr lang="en-US" sz="2400" b="0" i="1" dirty="0" smtClean="0"/>
              <a:t>deliverance</a:t>
            </a:r>
            <a:r>
              <a:rPr lang="en-US" sz="2400" b="0" dirty="0" smtClean="0"/>
              <a:t>.</a:t>
            </a:r>
          </a:p>
          <a:p>
            <a:pPr algn="just"/>
            <a:r>
              <a:rPr lang="en-US" sz="2400" b="0" dirty="0" smtClean="0"/>
              <a:t>As with Noah, Moses and with us we will be above the </a:t>
            </a:r>
            <a:r>
              <a:rPr lang="en-US" sz="2400" b="0" dirty="0" smtClean="0"/>
              <a:t>judgment </a:t>
            </a:r>
            <a:r>
              <a:rPr lang="en-US" sz="2400" b="0" dirty="0" smtClean="0"/>
              <a:t>when the time comes. </a:t>
            </a:r>
            <a:endParaRPr lang="en-ZA" sz="2400"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DAUGHTER OF PHARAOH</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the daughter of Pharaoh came down to wash herself at the river, and her young women were walking by the river-side. And when she saw the ark among the reeds, she sent her female servant to get it, and opened it and saw the child, and see, the baby wept. So she had compassion on him, and said, “This is one of the children of the </a:t>
            </a:r>
            <a:r>
              <a:rPr lang="en-ZA" i="1" dirty="0" err="1" smtClean="0">
                <a:solidFill>
                  <a:srgbClr val="004821"/>
                </a:solidFill>
              </a:rPr>
              <a:t>Heḇrews</a:t>
            </a:r>
            <a:r>
              <a:rPr lang="en-ZA" i="1" dirty="0" smtClean="0">
                <a:solidFill>
                  <a:srgbClr val="004821"/>
                </a:solidFill>
              </a:rPr>
              <a:t>.” And his sister said to Pharaoh’s daughter, “Shall I go and call a nurse for you from the </a:t>
            </a:r>
            <a:r>
              <a:rPr lang="en-ZA" i="1" dirty="0" err="1" smtClean="0">
                <a:solidFill>
                  <a:srgbClr val="004821"/>
                </a:solidFill>
              </a:rPr>
              <a:t>Heḇrew</a:t>
            </a:r>
            <a:r>
              <a:rPr lang="en-ZA" i="1" dirty="0" smtClean="0">
                <a:solidFill>
                  <a:srgbClr val="004821"/>
                </a:solidFill>
              </a:rPr>
              <a:t> women to nurse the child for you?” And Pharaoh’s daughter said to her, “Go.” And the girl went and called the child’s mother. And Pharaoh’s daughter said to her, “Take this child away and nurse him for me, then I shall pay your wages.” So the woman took the child and nursed him. And the child grew, and she brought him to Pharaoh’s daughter, and he became her son. And she called his name </a:t>
            </a:r>
            <a:r>
              <a:rPr lang="en-ZA" i="1" dirty="0" err="1" smtClean="0">
                <a:solidFill>
                  <a:srgbClr val="004821"/>
                </a:solidFill>
              </a:rPr>
              <a:t>Mosheh</a:t>
            </a:r>
            <a:r>
              <a:rPr lang="en-ZA" i="1" dirty="0" smtClean="0">
                <a:solidFill>
                  <a:srgbClr val="004821"/>
                </a:solidFill>
              </a:rPr>
              <a:t>, saying, “Because I have drawn him out of the water.” </a:t>
            </a:r>
            <a:r>
              <a:rPr lang="en-ZA" b="1" i="1" dirty="0" smtClean="0">
                <a:solidFill>
                  <a:srgbClr val="004821"/>
                </a:solidFill>
              </a:rPr>
              <a:t>(Exodus 2:5-10)</a:t>
            </a:r>
          </a:p>
          <a:p>
            <a:pPr algn="ct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BITHIAH</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ctr">
              <a:lnSpc>
                <a:spcPts val="2100"/>
              </a:lnSpc>
            </a:pPr>
            <a:r>
              <a:rPr lang="en-ZA" b="0" i="1" dirty="0" smtClean="0">
                <a:solidFill>
                  <a:srgbClr val="004821"/>
                </a:solidFill>
              </a:rPr>
              <a:t>And his wife </a:t>
            </a:r>
            <a:r>
              <a:rPr lang="en-ZA" b="0" i="1" dirty="0" err="1" smtClean="0">
                <a:solidFill>
                  <a:srgbClr val="004821"/>
                </a:solidFill>
              </a:rPr>
              <a:t>Yehuḏiyah</a:t>
            </a:r>
            <a:r>
              <a:rPr lang="en-ZA" b="0" i="1" dirty="0" smtClean="0">
                <a:solidFill>
                  <a:srgbClr val="004821"/>
                </a:solidFill>
              </a:rPr>
              <a:t> bore </a:t>
            </a:r>
            <a:r>
              <a:rPr lang="en-ZA" b="0" i="1" dirty="0" err="1" smtClean="0">
                <a:solidFill>
                  <a:srgbClr val="004821"/>
                </a:solidFill>
              </a:rPr>
              <a:t>Yered</a:t>
            </a:r>
            <a:r>
              <a:rPr lang="en-ZA" b="0" i="1" dirty="0" smtClean="0">
                <a:solidFill>
                  <a:srgbClr val="004821"/>
                </a:solidFill>
              </a:rPr>
              <a:t>̱ the father of </a:t>
            </a:r>
            <a:r>
              <a:rPr lang="en-ZA" b="0" i="1" dirty="0" err="1" smtClean="0">
                <a:solidFill>
                  <a:srgbClr val="004821"/>
                </a:solidFill>
              </a:rPr>
              <a:t>Geḏor</a:t>
            </a:r>
            <a:r>
              <a:rPr lang="en-ZA" b="0" i="1" dirty="0" smtClean="0">
                <a:solidFill>
                  <a:srgbClr val="004821"/>
                </a:solidFill>
              </a:rPr>
              <a:t>, and </a:t>
            </a:r>
            <a:r>
              <a:rPr lang="en-ZA" b="0" i="1" dirty="0" err="1" smtClean="0">
                <a:solidFill>
                  <a:srgbClr val="004821"/>
                </a:solidFill>
              </a:rPr>
              <a:t>Ḥeḇer</a:t>
            </a:r>
            <a:r>
              <a:rPr lang="en-ZA" b="0" i="1" dirty="0" smtClean="0">
                <a:solidFill>
                  <a:srgbClr val="004821"/>
                </a:solidFill>
              </a:rPr>
              <a:t> the father of </a:t>
            </a:r>
            <a:r>
              <a:rPr lang="en-ZA" b="0" i="1" dirty="0" err="1" smtClean="0">
                <a:solidFill>
                  <a:srgbClr val="004821"/>
                </a:solidFill>
              </a:rPr>
              <a:t>Soḵo</a:t>
            </a:r>
            <a:r>
              <a:rPr lang="en-ZA" b="0" i="1" dirty="0" smtClean="0">
                <a:solidFill>
                  <a:srgbClr val="004821"/>
                </a:solidFill>
              </a:rPr>
              <a:t>, and </a:t>
            </a:r>
            <a:r>
              <a:rPr lang="en-ZA" b="0" i="1" dirty="0" err="1" smtClean="0">
                <a:solidFill>
                  <a:srgbClr val="004821"/>
                </a:solidFill>
              </a:rPr>
              <a:t>Yequthi’ĕl</a:t>
            </a:r>
            <a:r>
              <a:rPr lang="en-ZA" b="0" i="1" dirty="0" smtClean="0">
                <a:solidFill>
                  <a:srgbClr val="004821"/>
                </a:solidFill>
              </a:rPr>
              <a:t> the father of </a:t>
            </a:r>
            <a:r>
              <a:rPr lang="en-ZA" b="0" i="1" dirty="0" err="1" smtClean="0">
                <a:solidFill>
                  <a:srgbClr val="004821"/>
                </a:solidFill>
              </a:rPr>
              <a:t>Zanowah</a:t>
            </a:r>
            <a:r>
              <a:rPr lang="en-ZA" b="0" i="1" dirty="0" smtClean="0">
                <a:solidFill>
                  <a:srgbClr val="004821"/>
                </a:solidFill>
              </a:rPr>
              <a:t>̣. And these were the sons of </a:t>
            </a:r>
            <a:r>
              <a:rPr lang="en-ZA" b="0" i="1" dirty="0" err="1" smtClean="0">
                <a:solidFill>
                  <a:srgbClr val="004821"/>
                </a:solidFill>
              </a:rPr>
              <a:t>Bithyah</a:t>
            </a:r>
            <a:r>
              <a:rPr lang="en-ZA" b="0" i="1" dirty="0" smtClean="0">
                <a:solidFill>
                  <a:srgbClr val="004821"/>
                </a:solidFill>
              </a:rPr>
              <a:t> the daughter of Pharaoh, whom </a:t>
            </a:r>
            <a:r>
              <a:rPr lang="en-ZA" b="0" i="1" dirty="0" err="1" smtClean="0">
                <a:solidFill>
                  <a:srgbClr val="004821"/>
                </a:solidFill>
              </a:rPr>
              <a:t>Mered</a:t>
            </a:r>
            <a:r>
              <a:rPr lang="en-ZA" b="0" i="1" dirty="0" smtClean="0">
                <a:solidFill>
                  <a:srgbClr val="004821"/>
                </a:solidFill>
              </a:rPr>
              <a:t>̱ took</a:t>
            </a:r>
            <a:r>
              <a:rPr lang="en-ZA" b="1" i="1" dirty="0" smtClean="0">
                <a:solidFill>
                  <a:srgbClr val="004821"/>
                </a:solidFill>
              </a:rPr>
              <a:t>.  (1 Chronicles 4:18)</a:t>
            </a:r>
          </a:p>
          <a:p>
            <a:pPr algn="just">
              <a:lnSpc>
                <a:spcPts val="2100"/>
              </a:lnSpc>
            </a:pPr>
            <a:r>
              <a:rPr lang="en-ZA" b="0" dirty="0" err="1" smtClean="0"/>
              <a:t>Bithiah</a:t>
            </a:r>
            <a:r>
              <a:rPr lang="en-ZA" b="0" dirty="0" smtClean="0"/>
              <a:t> is the name of the woman who saved and named </a:t>
            </a:r>
            <a:r>
              <a:rPr lang="en-ZA" b="0" dirty="0" smtClean="0"/>
              <a:t>Moses. </a:t>
            </a:r>
            <a:r>
              <a:rPr lang="en-ZA" b="0" dirty="0" smtClean="0"/>
              <a:t>Her father was </a:t>
            </a:r>
            <a:r>
              <a:rPr lang="en-ZA" b="0" i="1" dirty="0" smtClean="0"/>
              <a:t>“god of the Nile” </a:t>
            </a:r>
            <a:r>
              <a:rPr lang="en-ZA" b="0" dirty="0" smtClean="0"/>
              <a:t>and she was the </a:t>
            </a:r>
            <a:r>
              <a:rPr lang="en-ZA" b="0" i="1" dirty="0" smtClean="0"/>
              <a:t>“daughter of god.” </a:t>
            </a:r>
            <a:r>
              <a:rPr lang="en-ZA" b="0" dirty="0" smtClean="0"/>
              <a:t>The </a:t>
            </a:r>
            <a:r>
              <a:rPr lang="en-ZA" b="0" dirty="0" err="1" smtClean="0"/>
              <a:t>Netziv</a:t>
            </a:r>
            <a:r>
              <a:rPr lang="en-ZA" b="0" dirty="0" smtClean="0"/>
              <a:t> (famous Russian Jew of the 1800’s) suggests that the name “</a:t>
            </a:r>
            <a:r>
              <a:rPr lang="en-ZA" b="0" dirty="0" smtClean="0"/>
              <a:t>Moses” </a:t>
            </a:r>
            <a:r>
              <a:rPr lang="en-ZA" b="0" dirty="0" smtClean="0"/>
              <a:t>comes from the ancient Egyptian word for “son”:</a:t>
            </a:r>
          </a:p>
          <a:p>
            <a:pPr algn="ctr">
              <a:lnSpc>
                <a:spcPts val="2100"/>
              </a:lnSpc>
            </a:pPr>
            <a:r>
              <a:rPr lang="en-ZA" i="1" dirty="0" err="1" smtClean="0">
                <a:solidFill>
                  <a:srgbClr val="004821"/>
                </a:solidFill>
              </a:rPr>
              <a:t>Shemot</a:t>
            </a:r>
            <a:r>
              <a:rPr lang="en-ZA" i="1" dirty="0" smtClean="0">
                <a:solidFill>
                  <a:srgbClr val="004821"/>
                </a:solidFill>
              </a:rPr>
              <a:t> 2:10 </a:t>
            </a:r>
            <a:r>
              <a:rPr lang="en-ZA" b="0" i="1" dirty="0" smtClean="0">
                <a:solidFill>
                  <a:srgbClr val="004821"/>
                </a:solidFill>
              </a:rPr>
              <a:t>… and he became her son. So she called his name Moses, saying, "Because I drew him out (</a:t>
            </a:r>
            <a:r>
              <a:rPr lang="en-ZA" b="0" i="1" dirty="0" err="1" smtClean="0">
                <a:solidFill>
                  <a:srgbClr val="004821"/>
                </a:solidFill>
              </a:rPr>
              <a:t>meshitihu</a:t>
            </a:r>
            <a:r>
              <a:rPr lang="en-ZA" b="0" i="1" dirty="0" smtClean="0">
                <a:solidFill>
                  <a:srgbClr val="004821"/>
                </a:solidFill>
              </a:rPr>
              <a:t>) of the water.”</a:t>
            </a:r>
          </a:p>
          <a:p>
            <a:pPr algn="just">
              <a:lnSpc>
                <a:spcPts val="2100"/>
              </a:lnSpc>
            </a:pPr>
            <a:r>
              <a:rPr lang="en-ZA" b="0" dirty="0" smtClean="0"/>
              <a:t>Other ancient Egyptian language sources also confirm that </a:t>
            </a:r>
            <a:r>
              <a:rPr lang="en-ZA" b="0" dirty="0" smtClean="0"/>
              <a:t>Moses </a:t>
            </a:r>
            <a:r>
              <a:rPr lang="en-ZA" b="0" dirty="0" smtClean="0"/>
              <a:t>means </a:t>
            </a:r>
            <a:r>
              <a:rPr lang="en-ZA" b="0" i="1" dirty="0" smtClean="0"/>
              <a:t>“son.” </a:t>
            </a:r>
            <a:r>
              <a:rPr lang="en-ZA" b="0" dirty="0" err="1" smtClean="0"/>
              <a:t>Bithiah</a:t>
            </a:r>
            <a:r>
              <a:rPr lang="en-ZA" b="0" dirty="0" smtClean="0"/>
              <a:t> knew the child had Hebrew parents, but in a way she was claiming that the Nile gave birth to her son. He was therefore declared </a:t>
            </a:r>
            <a:r>
              <a:rPr lang="en-ZA" b="0" i="1" dirty="0" smtClean="0"/>
              <a:t>“son” </a:t>
            </a:r>
            <a:r>
              <a:rPr lang="en-ZA" b="0" dirty="0" smtClean="0"/>
              <a:t>of the Nile. According to this reasoning, the word </a:t>
            </a:r>
            <a:r>
              <a:rPr lang="en-ZA" b="0" dirty="0" err="1" smtClean="0"/>
              <a:t>meshitihu</a:t>
            </a:r>
            <a:r>
              <a:rPr lang="en-ZA" b="0" dirty="0" smtClean="0"/>
              <a:t> is not related to the name </a:t>
            </a:r>
            <a:r>
              <a:rPr lang="en-ZA" b="0" dirty="0" smtClean="0"/>
              <a:t>Moses, </a:t>
            </a:r>
            <a:r>
              <a:rPr lang="en-ZA" b="0" dirty="0" smtClean="0"/>
              <a:t>but rather is the reason (because I drew him out) why she called him (son) </a:t>
            </a:r>
            <a:r>
              <a:rPr lang="en-ZA" b="0" dirty="0" smtClean="0"/>
              <a:t>Moses. </a:t>
            </a:r>
            <a:r>
              <a:rPr lang="en-ZA" b="0" dirty="0" smtClean="0"/>
              <a:t>This is a play on words so common to Hebrew.</a:t>
            </a:r>
            <a:endParaRPr lang="en-ZA" b="0"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DAUGHTER OF GOD</a:t>
            </a:r>
            <a:endParaRPr lang="en-ZA" dirty="0"/>
          </a:p>
        </p:txBody>
      </p:sp>
      <p:sp>
        <p:nvSpPr>
          <p:cNvPr id="3" name="Content Placeholder 2"/>
          <p:cNvSpPr>
            <a:spLocks noGrp="1"/>
          </p:cNvSpPr>
          <p:nvPr>
            <p:ph idx="1"/>
          </p:nvPr>
        </p:nvSpPr>
        <p:spPr/>
        <p:txBody>
          <a:bodyPr>
            <a:normAutofit/>
          </a:bodyPr>
          <a:lstStyle/>
          <a:p>
            <a:pPr algn="just"/>
            <a:r>
              <a:rPr lang="en-ZA" b="1" dirty="0" smtClean="0">
                <a:solidFill>
                  <a:srgbClr val="C00000"/>
                </a:solidFill>
              </a:rPr>
              <a:t>Legends of the Jews: </a:t>
            </a:r>
            <a:r>
              <a:rPr lang="en-ZA" b="0" dirty="0" smtClean="0">
                <a:solidFill>
                  <a:srgbClr val="C00000"/>
                </a:solidFill>
              </a:rPr>
              <a:t>Pharaoh's daughter called him Moses, because she had "drawn" him out of the water, and because he would "draw" the children of Israel out of the land of Egypt in a day to come. And this was the only name whereby God called the son of </a:t>
            </a:r>
            <a:r>
              <a:rPr lang="en-ZA" b="0" dirty="0" err="1" smtClean="0">
                <a:solidFill>
                  <a:srgbClr val="C00000"/>
                </a:solidFill>
              </a:rPr>
              <a:t>Amram</a:t>
            </a:r>
            <a:r>
              <a:rPr lang="en-ZA" b="0" dirty="0" smtClean="0">
                <a:solidFill>
                  <a:srgbClr val="C00000"/>
                </a:solidFill>
              </a:rPr>
              <a:t>, the name conferred upon him by Pharaoh's daughter. He said to the princess: "Moses was not thy child, yet thou didst treat him as such. For this I will call thee My daughter, though thou art not My daughter," and therefore the princess, the daughter of Pharaoh, bears the name </a:t>
            </a:r>
            <a:r>
              <a:rPr lang="en-ZA" b="0" dirty="0" err="1" smtClean="0">
                <a:solidFill>
                  <a:srgbClr val="C00000"/>
                </a:solidFill>
              </a:rPr>
              <a:t>Bithiah</a:t>
            </a:r>
            <a:r>
              <a:rPr lang="en-ZA" b="0" dirty="0" smtClean="0">
                <a:solidFill>
                  <a:srgbClr val="C00000"/>
                </a:solidFill>
              </a:rPr>
              <a:t>, "the daughter of God." She married Caleb later on, and he was a suitable husband for her. As she stood up against her father's wicked counsels, so Caleb stood up against the counsel of his fellow-messengers sent to spy out the land of Canaan. For rescuing Moses and for her other pious deeds, she was permitted to enter Paradise alive.</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EGYPTION GOD</a:t>
            </a:r>
            <a:endParaRPr lang="en-ZA" dirty="0"/>
          </a:p>
        </p:txBody>
      </p:sp>
      <p:sp>
        <p:nvSpPr>
          <p:cNvPr id="3" name="Content Placeholder 2"/>
          <p:cNvSpPr>
            <a:spLocks noGrp="1"/>
          </p:cNvSpPr>
          <p:nvPr>
            <p:ph idx="1"/>
          </p:nvPr>
        </p:nvSpPr>
        <p:spPr/>
        <p:txBody>
          <a:bodyPr>
            <a:normAutofit/>
          </a:bodyPr>
          <a:lstStyle/>
          <a:p>
            <a:pPr algn="just"/>
            <a:r>
              <a:rPr lang="en-ZA" b="0" dirty="0" smtClean="0"/>
              <a:t>By this name she was positioning him to become the next Pharaoh, or at least to take his place among the pantheon of Egyptian gods. The future saviour of Israel would be seen as an Egyptian god!</a:t>
            </a:r>
            <a:endParaRPr lang="en-ZA" b="0" i="1" dirty="0" smtClean="0">
              <a:solidFill>
                <a:srgbClr val="004821"/>
              </a:solidFill>
            </a:endParaRPr>
          </a:p>
          <a:p>
            <a:pPr algn="ct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was instructed in all the wisdom of the </a:t>
            </a:r>
            <a:r>
              <a:rPr lang="en-ZA" b="0" i="1" dirty="0" err="1" smtClean="0">
                <a:solidFill>
                  <a:srgbClr val="004821"/>
                </a:solidFill>
              </a:rPr>
              <a:t>Mitsrites</a:t>
            </a:r>
            <a:r>
              <a:rPr lang="en-ZA" b="0" i="1" dirty="0" smtClean="0">
                <a:solidFill>
                  <a:srgbClr val="004821"/>
                </a:solidFill>
              </a:rPr>
              <a:t>, and was mighty in words and works. </a:t>
            </a:r>
            <a:r>
              <a:rPr lang="en-ZA" i="1" dirty="0" smtClean="0">
                <a:solidFill>
                  <a:srgbClr val="004821"/>
                </a:solidFill>
              </a:rPr>
              <a:t>(Acts 7:22)</a:t>
            </a:r>
          </a:p>
          <a:p>
            <a:pPr algn="just"/>
            <a:r>
              <a:rPr lang="en-ZA" b="0" dirty="0" smtClean="0"/>
              <a:t>And what was the </a:t>
            </a:r>
            <a:r>
              <a:rPr lang="en-ZA" b="0" i="1" dirty="0" smtClean="0"/>
              <a:t>“wisdom of the Egyptians”? </a:t>
            </a:r>
            <a:r>
              <a:rPr lang="en-ZA" b="0" dirty="0" smtClean="0"/>
              <a:t>It would have been a very secular education, including instruction on the Egyptian gods – </a:t>
            </a:r>
            <a:r>
              <a:rPr lang="en-ZA" b="0" dirty="0" err="1" smtClean="0"/>
              <a:t>Orisis</a:t>
            </a:r>
            <a:r>
              <a:rPr lang="en-ZA" b="0" dirty="0" smtClean="0"/>
              <a:t>, </a:t>
            </a:r>
            <a:r>
              <a:rPr lang="en-ZA" b="0" dirty="0" err="1" smtClean="0"/>
              <a:t>Hekt</a:t>
            </a:r>
            <a:r>
              <a:rPr lang="en-ZA" b="0" dirty="0" smtClean="0"/>
              <a:t>, </a:t>
            </a:r>
            <a:r>
              <a:rPr lang="en-ZA" b="0" dirty="0" err="1" smtClean="0"/>
              <a:t>Apis</a:t>
            </a:r>
            <a:r>
              <a:rPr lang="en-ZA" b="0" dirty="0" smtClean="0"/>
              <a:t>, and Ra. </a:t>
            </a:r>
            <a:r>
              <a:rPr lang="en-ZA" b="0" dirty="0" smtClean="0"/>
              <a:t>Moses </a:t>
            </a:r>
            <a:r>
              <a:rPr lang="en-ZA" b="0" dirty="0" smtClean="0"/>
              <a:t>himself would have been thought of by the Egyptian culture as one of these </a:t>
            </a:r>
            <a:r>
              <a:rPr lang="en-ZA" b="0" i="1" dirty="0" smtClean="0"/>
              <a:t>“gods.” </a:t>
            </a:r>
            <a:r>
              <a:rPr lang="en-ZA" b="0" dirty="0" smtClean="0"/>
              <a:t>Now after all these years in Egypt, the Israelites would not have been ignorant of this “</a:t>
            </a:r>
            <a:r>
              <a:rPr lang="en-ZA" b="0" i="1" dirty="0" smtClean="0"/>
              <a:t>god”</a:t>
            </a:r>
            <a:r>
              <a:rPr lang="en-ZA" b="0" dirty="0" smtClean="0"/>
              <a:t> </a:t>
            </a:r>
            <a:r>
              <a:rPr lang="en-ZA" b="0" dirty="0" smtClean="0"/>
              <a:t>Moses. </a:t>
            </a:r>
            <a:r>
              <a:rPr lang="en-ZA" b="0" dirty="0" smtClean="0"/>
              <a:t>Imagine their surprise when this </a:t>
            </a:r>
            <a:r>
              <a:rPr lang="en-ZA" b="0" i="1" dirty="0" smtClean="0"/>
              <a:t>“god of Egypt” </a:t>
            </a:r>
            <a:r>
              <a:rPr lang="en-ZA" b="0" dirty="0" smtClean="0"/>
              <a:t>turns out to be involved in the redemption of Israel!</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a:t>
            </a:r>
            <a:r>
              <a:rPr lang="en-ZA" b="0" i="1" dirty="0" smtClean="0"/>
              <a:t>Moshe” </a:t>
            </a:r>
            <a:r>
              <a:rPr lang="en-ZA" b="0" dirty="0" smtClean="0"/>
              <a:t>(</a:t>
            </a:r>
            <a:r>
              <a:rPr lang="en-ZA" b="0" dirty="0" err="1" smtClean="0"/>
              <a:t>Mem</a:t>
            </a:r>
            <a:r>
              <a:rPr lang="en-ZA" b="0" dirty="0" smtClean="0"/>
              <a:t>-shin-hey) in Hebrew. The name we know him by is of Egyptian origin. He was named by Pharaoh’s daughter. His name means “</a:t>
            </a:r>
            <a:r>
              <a:rPr lang="en-ZA" b="0" i="1" dirty="0" smtClean="0"/>
              <a:t>drawn out” or “brought out</a:t>
            </a:r>
            <a:r>
              <a:rPr lang="en-ZA" b="0" dirty="0" smtClean="0"/>
              <a:t>”. The numeric value of these letters is 345 which equals </a:t>
            </a:r>
            <a:r>
              <a:rPr lang="en-ZA" b="0" i="1" dirty="0" smtClean="0"/>
              <a:t>“</a:t>
            </a:r>
            <a:r>
              <a:rPr lang="en-ZA" b="0" i="1" dirty="0" err="1" smtClean="0"/>
              <a:t>haMitzri</a:t>
            </a:r>
            <a:r>
              <a:rPr lang="en-ZA" b="0" i="1" dirty="0" smtClean="0"/>
              <a:t>” or “the Egyptians</a:t>
            </a:r>
            <a:r>
              <a:rPr lang="en-ZA" b="0" dirty="0" smtClean="0"/>
              <a:t>”. Moshe lived 40 years in Pharaoh’s house. It also equals “</a:t>
            </a:r>
            <a:r>
              <a:rPr lang="en-ZA" b="0" i="1" dirty="0" smtClean="0"/>
              <a:t>Shiloh”</a:t>
            </a:r>
            <a:r>
              <a:rPr lang="en-ZA" b="0" dirty="0" smtClean="0"/>
              <a:t> which is </a:t>
            </a:r>
            <a:r>
              <a:rPr lang="en-ZA" b="0" i="1" dirty="0" smtClean="0"/>
              <a:t>“rest” or “place of rest</a:t>
            </a:r>
            <a:r>
              <a:rPr lang="en-ZA" b="0" dirty="0" smtClean="0"/>
              <a:t>” (as in the place so named where </a:t>
            </a:r>
            <a:r>
              <a:rPr lang="en-ZA" b="0" dirty="0" err="1" smtClean="0"/>
              <a:t>B’nei</a:t>
            </a:r>
            <a:r>
              <a:rPr lang="en-ZA" b="0" dirty="0" smtClean="0"/>
              <a:t> </a:t>
            </a:r>
            <a:r>
              <a:rPr lang="en-ZA" b="0" dirty="0" err="1" smtClean="0"/>
              <a:t>Yisra’el</a:t>
            </a:r>
            <a:r>
              <a:rPr lang="en-ZA" b="0" dirty="0" smtClean="0"/>
              <a:t> rested and the </a:t>
            </a:r>
            <a:r>
              <a:rPr lang="en-ZA" b="0" dirty="0" err="1" smtClean="0"/>
              <a:t>Mishkan</a:t>
            </a:r>
            <a:r>
              <a:rPr lang="en-ZA" b="0" dirty="0" smtClean="0"/>
              <a:t> stood for 369 years). </a:t>
            </a:r>
          </a:p>
          <a:p>
            <a:pPr>
              <a:lnSpc>
                <a:spcPts val="2400"/>
              </a:lnSpc>
            </a:pPr>
            <a:r>
              <a:rPr lang="en-ZA" b="0" dirty="0" smtClean="0"/>
              <a:t>The  Messiah is referenced as the “</a:t>
            </a:r>
            <a:r>
              <a:rPr lang="en-ZA" b="0" i="1" dirty="0" smtClean="0"/>
              <a:t>One who brings rest or tranquillity”. </a:t>
            </a:r>
            <a:r>
              <a:rPr lang="en-ZA" b="0" dirty="0" smtClean="0"/>
              <a:t>If you “</a:t>
            </a:r>
            <a:r>
              <a:rPr lang="en-ZA" b="0" i="1" dirty="0" smtClean="0"/>
              <a:t>add</a:t>
            </a:r>
            <a:r>
              <a:rPr lang="en-ZA" b="0" dirty="0" smtClean="0"/>
              <a:t>” it all up; this all seems to be telling us that indeed </a:t>
            </a:r>
            <a:r>
              <a:rPr lang="en-ZA" b="0" dirty="0" smtClean="0"/>
              <a:t>Moses </a:t>
            </a:r>
            <a:r>
              <a:rPr lang="en-ZA" b="0" dirty="0" smtClean="0"/>
              <a:t>was “</a:t>
            </a:r>
            <a:r>
              <a:rPr lang="en-ZA" b="0" i="1" dirty="0" smtClean="0"/>
              <a:t>drawn” or “brought out</a:t>
            </a:r>
            <a:r>
              <a:rPr lang="en-ZA" b="0" dirty="0" smtClean="0"/>
              <a:t>” from </a:t>
            </a:r>
            <a:r>
              <a:rPr lang="en-ZA" b="0" dirty="0" err="1" smtClean="0"/>
              <a:t>B’nei</a:t>
            </a:r>
            <a:r>
              <a:rPr lang="en-ZA" b="0" dirty="0" smtClean="0"/>
              <a:t> </a:t>
            </a:r>
            <a:r>
              <a:rPr lang="en-ZA" b="0" dirty="0" smtClean="0"/>
              <a:t>Israel, </a:t>
            </a:r>
            <a:r>
              <a:rPr lang="en-ZA" b="0" dirty="0" smtClean="0"/>
              <a:t>the </a:t>
            </a:r>
            <a:r>
              <a:rPr lang="en-ZA" b="0" i="1" dirty="0" smtClean="0"/>
              <a:t>“people of the Most High”, </a:t>
            </a:r>
            <a:r>
              <a:rPr lang="en-ZA" b="0" dirty="0" smtClean="0"/>
              <a:t>the </a:t>
            </a:r>
            <a:r>
              <a:rPr lang="en-ZA" b="0" i="1" dirty="0" smtClean="0"/>
              <a:t>“esteemed of </a:t>
            </a:r>
            <a:r>
              <a:rPr lang="he-IL" i="1" dirty="0"/>
              <a:t>יהוה</a:t>
            </a:r>
            <a:r>
              <a:rPr lang="en-ZA" b="0" i="1" dirty="0" smtClean="0"/>
              <a:t>”; </a:t>
            </a:r>
            <a:r>
              <a:rPr lang="en-ZA" b="0" dirty="0" smtClean="0"/>
              <a:t>that he would “</a:t>
            </a:r>
            <a:r>
              <a:rPr lang="en-ZA" b="0" i="1" dirty="0" smtClean="0"/>
              <a:t>bear their spiritual well being”</a:t>
            </a:r>
            <a:r>
              <a:rPr lang="en-ZA" b="0" dirty="0" smtClean="0"/>
              <a:t> on his </a:t>
            </a:r>
            <a:r>
              <a:rPr lang="en-ZA" b="0" i="1" dirty="0" smtClean="0"/>
              <a:t>“shoulders</a:t>
            </a:r>
            <a:r>
              <a:rPr lang="en-ZA" b="0" dirty="0" smtClean="0"/>
              <a:t>” and lead them out of the bondage of </a:t>
            </a:r>
            <a:r>
              <a:rPr lang="en-ZA" b="0" i="1" dirty="0" smtClean="0"/>
              <a:t>“the </a:t>
            </a:r>
            <a:r>
              <a:rPr lang="en-ZA" b="0" i="1" dirty="0" err="1" smtClean="0"/>
              <a:t>Mitzri</a:t>
            </a:r>
            <a:r>
              <a:rPr lang="en-ZA" b="0" i="1" dirty="0" smtClean="0"/>
              <a:t>”, </a:t>
            </a:r>
            <a:r>
              <a:rPr lang="en-ZA" b="0" dirty="0" smtClean="0"/>
              <a:t>through “</a:t>
            </a:r>
            <a:r>
              <a:rPr lang="en-ZA" b="0" i="1" dirty="0" smtClean="0"/>
              <a:t>the 42 encampments</a:t>
            </a:r>
            <a:r>
              <a:rPr lang="en-ZA" b="0" dirty="0" smtClean="0"/>
              <a:t>” to their “</a:t>
            </a:r>
            <a:r>
              <a:rPr lang="en-ZA" b="0" i="1" dirty="0" smtClean="0"/>
              <a:t>place of rest and tranquillity</a:t>
            </a:r>
            <a:r>
              <a:rPr lang="en-ZA" b="0" dirty="0" smtClean="0"/>
              <a:t>”. What’s in a name? A calling, a destiny, a deliverer.</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DROWNING STOPPED </a:t>
            </a:r>
            <a:br>
              <a:rPr lang="en-ZA" smtClean="0"/>
            </a:br>
            <a:r>
              <a:rPr lang="en-ZA" smtClean="0"/>
              <a:t>Legends of the Jews</a:t>
            </a:r>
            <a:endParaRPr lang="en-ZA" dirty="0"/>
          </a:p>
        </p:txBody>
      </p:sp>
      <p:sp>
        <p:nvSpPr>
          <p:cNvPr id="3" name="Content Placeholder 2"/>
          <p:cNvSpPr>
            <a:spLocks noGrp="1"/>
          </p:cNvSpPr>
          <p:nvPr>
            <p:ph idx="1"/>
          </p:nvPr>
        </p:nvSpPr>
        <p:spPr/>
        <p:txBody>
          <a:bodyPr/>
          <a:lstStyle/>
          <a:p>
            <a:r>
              <a:rPr lang="en-ZA" i="1" dirty="0" smtClean="0">
                <a:solidFill>
                  <a:srgbClr val="C00000"/>
                </a:solidFill>
              </a:rPr>
              <a:t>By exposing their son to danger, </a:t>
            </a:r>
            <a:r>
              <a:rPr lang="en-ZA" i="1" dirty="0" err="1" smtClean="0">
                <a:solidFill>
                  <a:srgbClr val="C00000"/>
                </a:solidFill>
              </a:rPr>
              <a:t>Amram</a:t>
            </a:r>
            <a:r>
              <a:rPr lang="en-ZA" i="1" dirty="0" smtClean="0">
                <a:solidFill>
                  <a:srgbClr val="C00000"/>
                </a:solidFill>
              </a:rPr>
              <a:t> and </a:t>
            </a:r>
            <a:r>
              <a:rPr lang="en-ZA" i="1" dirty="0" err="1" smtClean="0">
                <a:solidFill>
                  <a:srgbClr val="C00000"/>
                </a:solidFill>
              </a:rPr>
              <a:t>Jochebed</a:t>
            </a:r>
            <a:r>
              <a:rPr lang="en-ZA" i="1" dirty="0" smtClean="0">
                <a:solidFill>
                  <a:srgbClr val="C00000"/>
                </a:solidFill>
              </a:rPr>
              <a:t> had effected the withdrawal of Pharaoh's command enjoining the extermination of the Hebrew men children. The day Moses was set adrift in the little ark, the astrologers had come to Pharaoh and told him the glad tidings, that the danger threatening the Egyptians on account of one boy, whose doom lay in the water, had now been averted. Thereupon Pharaoh cried a halt to the drowning of the boys of his empire. The astrologers had seen something, but they knew not what, and they announced a message, the import of which they did not comprehend. Water was, indeed, the doom of Moses, but that did not mean that he would perish in the waters of the Nile. It had reference to the waters of </a:t>
            </a:r>
            <a:r>
              <a:rPr lang="en-ZA" i="1" dirty="0" err="1" smtClean="0">
                <a:solidFill>
                  <a:srgbClr val="C00000"/>
                </a:solidFill>
              </a:rPr>
              <a:t>Meribah</a:t>
            </a:r>
            <a:r>
              <a:rPr lang="en-ZA" i="1" dirty="0" smtClean="0">
                <a:solidFill>
                  <a:srgbClr val="C00000"/>
                </a:solidFill>
              </a:rPr>
              <a:t>, the waters of strife, and how they would cause his death in the desert, before he had completed his task of leading the people into the promised land. </a:t>
            </a:r>
          </a:p>
          <a:p>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NAMES OF MOSES</a:t>
            </a:r>
            <a:br>
              <a:rPr lang="en-ZA" smtClean="0"/>
            </a:br>
            <a:r>
              <a:rPr lang="en-ZA" smtClean="0"/>
              <a:t>Legends of the Jews</a:t>
            </a:r>
            <a:endParaRPr lang="en-ZA" dirty="0"/>
          </a:p>
        </p:txBody>
      </p:sp>
      <p:sp>
        <p:nvSpPr>
          <p:cNvPr id="3" name="Content Placeholder 2"/>
          <p:cNvSpPr>
            <a:spLocks noGrp="1"/>
          </p:cNvSpPr>
          <p:nvPr>
            <p:ph idx="1"/>
          </p:nvPr>
        </p:nvSpPr>
        <p:spPr/>
        <p:txBody>
          <a:bodyPr>
            <a:normAutofit lnSpcReduction="10000"/>
          </a:bodyPr>
          <a:lstStyle/>
          <a:p>
            <a:r>
              <a:rPr lang="en-ZA" i="1" dirty="0" smtClean="0">
                <a:solidFill>
                  <a:srgbClr val="C00000"/>
                </a:solidFill>
              </a:rPr>
              <a:t>For two years the child rescued by Pharaoh's daughter stayed with his parents and kindred. They gave him various names. His father called him Heber, because it was for this child's sake that he had been "reunited" with his wife. His mother's name for him was </a:t>
            </a:r>
            <a:r>
              <a:rPr lang="en-ZA" i="1" dirty="0" err="1" smtClean="0">
                <a:solidFill>
                  <a:srgbClr val="C00000"/>
                </a:solidFill>
              </a:rPr>
              <a:t>Jekuthiel</a:t>
            </a:r>
            <a:r>
              <a:rPr lang="en-ZA" i="1" dirty="0" smtClean="0">
                <a:solidFill>
                  <a:srgbClr val="C00000"/>
                </a:solidFill>
              </a:rPr>
              <a:t>, "because," she said, "I set my hope upon God, and He gave him back to me." To his sister Miriam he was Jered, because she had "descended" to the stream to ascertain his fate. His brother Aaron called him </a:t>
            </a:r>
            <a:r>
              <a:rPr lang="en-ZA" i="1" dirty="0" err="1" smtClean="0">
                <a:solidFill>
                  <a:srgbClr val="C00000"/>
                </a:solidFill>
              </a:rPr>
              <a:t>Abi</a:t>
            </a:r>
            <a:r>
              <a:rPr lang="en-ZA" i="1" dirty="0" smtClean="0">
                <a:solidFill>
                  <a:srgbClr val="C00000"/>
                </a:solidFill>
              </a:rPr>
              <a:t> </a:t>
            </a:r>
            <a:r>
              <a:rPr lang="en-ZA" i="1" dirty="0" err="1" smtClean="0">
                <a:solidFill>
                  <a:srgbClr val="C00000"/>
                </a:solidFill>
              </a:rPr>
              <a:t>Zanoah</a:t>
            </a:r>
            <a:r>
              <a:rPr lang="en-ZA" i="1" dirty="0" smtClean="0">
                <a:solidFill>
                  <a:srgbClr val="C00000"/>
                </a:solidFill>
              </a:rPr>
              <a:t>, because his father, who had "cast off" his mother, had taken her back for the sake of the child to be born. His grandfather </a:t>
            </a:r>
            <a:r>
              <a:rPr lang="en-ZA" i="1" dirty="0" err="1" smtClean="0">
                <a:solidFill>
                  <a:srgbClr val="C00000"/>
                </a:solidFill>
              </a:rPr>
              <a:t>Kohath</a:t>
            </a:r>
            <a:r>
              <a:rPr lang="en-ZA" i="1" dirty="0" smtClean="0">
                <a:solidFill>
                  <a:srgbClr val="C00000"/>
                </a:solidFill>
              </a:rPr>
              <a:t> knew him as </a:t>
            </a:r>
            <a:r>
              <a:rPr lang="en-ZA" i="1" dirty="0" err="1" smtClean="0">
                <a:solidFill>
                  <a:srgbClr val="C00000"/>
                </a:solidFill>
              </a:rPr>
              <a:t>Abi</a:t>
            </a:r>
            <a:r>
              <a:rPr lang="en-ZA" i="1" dirty="0" smtClean="0">
                <a:solidFill>
                  <a:srgbClr val="C00000"/>
                </a:solidFill>
              </a:rPr>
              <a:t> </a:t>
            </a:r>
            <a:r>
              <a:rPr lang="en-ZA" i="1" dirty="0" err="1" smtClean="0">
                <a:solidFill>
                  <a:srgbClr val="C00000"/>
                </a:solidFill>
              </a:rPr>
              <a:t>Gedor</a:t>
            </a:r>
            <a:r>
              <a:rPr lang="en-ZA" i="1" dirty="0" smtClean="0">
                <a:solidFill>
                  <a:srgbClr val="C00000"/>
                </a:solidFill>
              </a:rPr>
              <a:t>, because the Heavenly Father had "built up" the breach in Israel, when He rescued him, and thus restrained the Egyptians from throwing the Hebrew men children into the water. His nurse called him </a:t>
            </a:r>
            <a:r>
              <a:rPr lang="en-ZA" i="1" dirty="0" err="1" smtClean="0">
                <a:solidFill>
                  <a:srgbClr val="C00000"/>
                </a:solidFill>
              </a:rPr>
              <a:t>Abi</a:t>
            </a:r>
            <a:r>
              <a:rPr lang="en-ZA" i="1" dirty="0" smtClean="0">
                <a:solidFill>
                  <a:srgbClr val="C00000"/>
                </a:solidFill>
              </a:rPr>
              <a:t> </a:t>
            </a:r>
            <a:r>
              <a:rPr lang="en-ZA" i="1" dirty="0" err="1" smtClean="0">
                <a:solidFill>
                  <a:srgbClr val="C00000"/>
                </a:solidFill>
              </a:rPr>
              <a:t>Soco</a:t>
            </a:r>
            <a:r>
              <a:rPr lang="en-ZA" i="1" dirty="0" smtClean="0">
                <a:solidFill>
                  <a:srgbClr val="C00000"/>
                </a:solidFill>
              </a:rPr>
              <a:t>, because he had been kept concealed in a "tent" for three months, escaping the pursuit of the Egyptians. And Israel called him Shemaiah ben </a:t>
            </a:r>
            <a:r>
              <a:rPr lang="en-ZA" i="1" dirty="0" err="1" smtClean="0">
                <a:solidFill>
                  <a:srgbClr val="C00000"/>
                </a:solidFill>
              </a:rPr>
              <a:t>Nethanel</a:t>
            </a:r>
            <a:r>
              <a:rPr lang="en-ZA" i="1" dirty="0" smtClean="0">
                <a:solidFill>
                  <a:srgbClr val="C00000"/>
                </a:solidFill>
              </a:rPr>
              <a:t>, because in his day God would "hear" the sighs of the people, and deliver them from their oppressors, and through him would He "give" them His own law.</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 GREW</a:t>
            </a:r>
            <a:endParaRPr lang="en-ZA" dirty="0"/>
          </a:p>
        </p:txBody>
      </p:sp>
      <p:sp>
        <p:nvSpPr>
          <p:cNvPr id="3" name="Content Placeholder 2"/>
          <p:cNvSpPr>
            <a:spLocks noGrp="1"/>
          </p:cNvSpPr>
          <p:nvPr>
            <p:ph idx="1"/>
          </p:nvPr>
        </p:nvSpPr>
        <p:spPr/>
        <p:txBody>
          <a:bodyPr>
            <a:normAutofit/>
          </a:bodyPr>
          <a:lstStyle/>
          <a:p>
            <a:pPr algn="ctr">
              <a:lnSpc>
                <a:spcPts val="2500"/>
              </a:lnSpc>
            </a:pPr>
            <a:r>
              <a:rPr lang="en-ZA" b="0" i="1" dirty="0" smtClean="0">
                <a:solidFill>
                  <a:srgbClr val="004821"/>
                </a:solidFill>
              </a:rPr>
              <a:t>And the child grew, and she brought him to Pharaoh’s daughter, and he became her son. And she called his name </a:t>
            </a:r>
            <a:r>
              <a:rPr lang="en-ZA" b="0" i="1" dirty="0" err="1" smtClean="0">
                <a:solidFill>
                  <a:srgbClr val="004821"/>
                </a:solidFill>
              </a:rPr>
              <a:t>Mosheh</a:t>
            </a:r>
            <a:r>
              <a:rPr lang="en-ZA" b="0" i="1" dirty="0" smtClean="0">
                <a:solidFill>
                  <a:srgbClr val="004821"/>
                </a:solidFill>
              </a:rPr>
              <a:t>, saying, “Because I have drawn him out of the water.” And in those days it came to be, when </a:t>
            </a:r>
            <a:r>
              <a:rPr lang="en-ZA" b="0" i="1" dirty="0" err="1" smtClean="0">
                <a:solidFill>
                  <a:srgbClr val="004821"/>
                </a:solidFill>
              </a:rPr>
              <a:t>Mosheh</a:t>
            </a:r>
            <a:r>
              <a:rPr lang="en-ZA" b="0" i="1" dirty="0" smtClean="0">
                <a:solidFill>
                  <a:srgbClr val="004821"/>
                </a:solidFill>
              </a:rPr>
              <a:t> was grown, that he went out to his brothers and looked at their burdens. And he saw a </a:t>
            </a:r>
            <a:r>
              <a:rPr lang="en-ZA" b="0" i="1" dirty="0" err="1" smtClean="0">
                <a:solidFill>
                  <a:srgbClr val="004821"/>
                </a:solidFill>
              </a:rPr>
              <a:t>Mitsrite</a:t>
            </a:r>
            <a:r>
              <a:rPr lang="en-ZA" b="0" i="1" dirty="0" smtClean="0">
                <a:solidFill>
                  <a:srgbClr val="004821"/>
                </a:solidFill>
              </a:rPr>
              <a:t> beating a </a:t>
            </a:r>
            <a:r>
              <a:rPr lang="en-ZA" b="0" i="1" dirty="0" err="1" smtClean="0">
                <a:solidFill>
                  <a:srgbClr val="004821"/>
                </a:solidFill>
              </a:rPr>
              <a:t>Heḇrew</a:t>
            </a:r>
            <a:r>
              <a:rPr lang="en-ZA" b="0" i="1" dirty="0" smtClean="0">
                <a:solidFill>
                  <a:srgbClr val="004821"/>
                </a:solidFill>
              </a:rPr>
              <a:t>, one of his brothers. </a:t>
            </a:r>
            <a:r>
              <a:rPr lang="en-ZA" i="1" dirty="0" smtClean="0">
                <a:solidFill>
                  <a:srgbClr val="004821"/>
                </a:solidFill>
              </a:rPr>
              <a:t>(Exodus 2:10-11)</a:t>
            </a:r>
          </a:p>
          <a:p>
            <a:pPr algn="just">
              <a:lnSpc>
                <a:spcPts val="2500"/>
              </a:lnSpc>
            </a:pPr>
            <a:r>
              <a:rPr lang="en-ZA" b="0" dirty="0" smtClean="0"/>
              <a:t>In these two verses, the Torah uses the same Hebrew phrase </a:t>
            </a:r>
            <a:r>
              <a:rPr lang="en-ZA" b="0" i="1" dirty="0" smtClean="0"/>
              <a:t>“and he grew</a:t>
            </a:r>
            <a:r>
              <a:rPr lang="en-ZA" b="0" dirty="0" smtClean="0"/>
              <a:t>” twice. In 2:10, it describes the age when </a:t>
            </a:r>
            <a:r>
              <a:rPr lang="en-ZA" b="0" dirty="0" smtClean="0"/>
              <a:t>Moses </a:t>
            </a:r>
            <a:r>
              <a:rPr lang="en-ZA" b="0" dirty="0" smtClean="0"/>
              <a:t>was weaned. In 2:11 it points to </a:t>
            </a:r>
            <a:r>
              <a:rPr lang="en-ZA" b="0" dirty="0" smtClean="0"/>
              <a:t>Moses </a:t>
            </a:r>
            <a:r>
              <a:rPr lang="en-ZA" b="0" dirty="0" smtClean="0"/>
              <a:t>being elevated to a position of authority in Pharaoh’s house. The repeat of this verb in these two verses is meant to draw your attention to two different types of </a:t>
            </a:r>
            <a:r>
              <a:rPr lang="en-ZA" b="0" i="1" dirty="0" smtClean="0"/>
              <a:t>“growth.” </a:t>
            </a:r>
            <a:r>
              <a:rPr lang="en-ZA" b="0" dirty="0" smtClean="0"/>
              <a:t>Twice in verse 2:11, </a:t>
            </a:r>
            <a:r>
              <a:rPr lang="en-ZA" b="0" dirty="0" smtClean="0"/>
              <a:t>Moses </a:t>
            </a:r>
            <a:r>
              <a:rPr lang="en-ZA" b="0" dirty="0" smtClean="0"/>
              <a:t>refers to the Israelites as his </a:t>
            </a:r>
            <a:r>
              <a:rPr lang="en-ZA" b="0" i="1" dirty="0" smtClean="0"/>
              <a:t>“brethren”. </a:t>
            </a:r>
            <a:r>
              <a:rPr lang="en-ZA" b="0" dirty="0" smtClean="0"/>
              <a:t>This identification becomes part of his “growth” process. </a:t>
            </a:r>
            <a:r>
              <a:rPr lang="en-ZA" b="0" dirty="0" smtClean="0"/>
              <a:t>Moses </a:t>
            </a:r>
            <a:r>
              <a:rPr lang="en-ZA" b="0" dirty="0" smtClean="0"/>
              <a:t>grew up in Pharaoh’s house as the son of Pharaoh’s daughter. In that house, the Egyptians were his </a:t>
            </a:r>
            <a:r>
              <a:rPr lang="en-ZA" b="0" i="1" dirty="0" smtClean="0"/>
              <a:t>“brethren.” </a:t>
            </a:r>
            <a:r>
              <a:rPr lang="en-ZA" b="0" dirty="0" smtClean="0"/>
              <a:t>Now, instead, his actions will be dictated by a deep identification with his Israelite </a:t>
            </a:r>
            <a:r>
              <a:rPr lang="en-ZA" b="0" i="1" dirty="0" smtClean="0"/>
              <a:t>“brethren.”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0"/>
            <a:ext cx="7772400" cy="1470025"/>
          </a:xfrm>
        </p:spPr>
        <p:txBody>
          <a:bodyPr/>
          <a:lstStyle/>
          <a:p>
            <a:r>
              <a:rPr lang="en-ZA" dirty="0" smtClean="0"/>
              <a:t>SHEMOT “Names</a:t>
            </a:r>
            <a:r>
              <a:rPr lang="en-US" dirty="0" smtClean="0"/>
              <a:t>”</a:t>
            </a:r>
            <a:endParaRPr lang="en-ZA" dirty="0"/>
          </a:p>
        </p:txBody>
      </p:sp>
      <p:sp>
        <p:nvSpPr>
          <p:cNvPr id="5" name="Subtitle 4"/>
          <p:cNvSpPr>
            <a:spLocks noGrp="1"/>
          </p:cNvSpPr>
          <p:nvPr>
            <p:ph type="subTitle" idx="1"/>
          </p:nvPr>
        </p:nvSpPr>
        <p:spPr>
          <a:xfrm>
            <a:off x="539552" y="5105400"/>
            <a:ext cx="8064896" cy="1752600"/>
          </a:xfrm>
        </p:spPr>
        <p:txBody>
          <a:bodyPr>
            <a:normAutofit fontScale="25000" lnSpcReduction="20000"/>
          </a:bodyPr>
          <a:lstStyle/>
          <a:p>
            <a:pPr>
              <a:lnSpc>
                <a:spcPct val="120000"/>
              </a:lnSpc>
            </a:pPr>
            <a:r>
              <a:rPr lang="en-US" sz="9600" b="1" dirty="0" smtClean="0"/>
              <a:t>TORAH: </a:t>
            </a:r>
            <a:r>
              <a:rPr lang="en-US" sz="9600" dirty="0" smtClean="0"/>
              <a:t>Exodus 1:1-6:1</a:t>
            </a:r>
            <a:br>
              <a:rPr lang="en-US" sz="9600" dirty="0" smtClean="0"/>
            </a:br>
            <a:r>
              <a:rPr lang="en-US" sz="9600" b="1" dirty="0" smtClean="0"/>
              <a:t>HAFTARAH: </a:t>
            </a:r>
            <a:r>
              <a:rPr lang="en-US" sz="9600" dirty="0" smtClean="0"/>
              <a:t>Isaiah 27:6–28:13; 29:22–23; Jeremiah 1:1–2:3</a:t>
            </a:r>
            <a:br>
              <a:rPr lang="en-US" sz="9600" dirty="0" smtClean="0"/>
            </a:br>
            <a:r>
              <a:rPr lang="en-ZA" sz="9600" dirty="0" smtClean="0"/>
              <a:t> </a:t>
            </a:r>
            <a:r>
              <a:rPr lang="en-ZA" sz="9600" b="1" dirty="0" smtClean="0"/>
              <a:t>B’RIT CHADASHAH</a:t>
            </a:r>
            <a:r>
              <a:rPr lang="en-US" sz="9600" b="1" dirty="0" smtClean="0"/>
              <a:t>: </a:t>
            </a:r>
            <a:r>
              <a:rPr lang="en-US" sz="9600" dirty="0" smtClean="0"/>
              <a:t>1 Corinthians 14:18–25</a:t>
            </a:r>
          </a:p>
          <a:p>
            <a:pPr>
              <a:lnSpc>
                <a:spcPct val="120000"/>
              </a:lnSpc>
            </a:pPr>
            <a:r>
              <a:rPr lang="en-ZA" sz="7200" i="1" dirty="0" smtClean="0">
                <a:solidFill>
                  <a:schemeClr val="accent2"/>
                </a:solidFill>
              </a:rPr>
              <a:t>All references: The Scripture 1998+ unless otherwise noted</a:t>
            </a:r>
            <a:endParaRPr lang="en-ZA" sz="8000" dirty="0" smtClean="0"/>
          </a:p>
          <a:p>
            <a:pPr>
              <a:lnSpc>
                <a:spcPct val="120000"/>
              </a:lnSpc>
            </a:pPr>
            <a:r>
              <a:rPr lang="en-US" sz="9600" dirty="0" smtClean="0"/>
              <a:t/>
            </a:r>
            <a:br>
              <a:rPr lang="en-US" sz="9600" dirty="0" smtClean="0"/>
            </a:br>
            <a:endParaRPr lang="en-ZA" sz="11200" dirty="0" smtClean="0"/>
          </a:p>
          <a:p>
            <a:endParaRPr lang="en-ZA" dirty="0" smtClean="0"/>
          </a:p>
          <a:p>
            <a:endParaRPr lang="en-ZA" dirty="0" smtClean="0"/>
          </a:p>
          <a:p>
            <a:endParaRPr lang="en-ZA" dirty="0" smtClean="0"/>
          </a:p>
          <a:p>
            <a:r>
              <a:rPr lang="en-ZA" dirty="0" smtClean="0"/>
              <a:t/>
            </a:r>
            <a:br>
              <a:rPr lang="en-ZA" dirty="0" smtClean="0"/>
            </a:br>
            <a:endParaRPr lang="en-ZA" dirty="0"/>
          </a:p>
        </p:txBody>
      </p:sp>
      <p:sp>
        <p:nvSpPr>
          <p:cNvPr id="8" name="Slide Number Placeholder 7"/>
          <p:cNvSpPr>
            <a:spLocks noGrp="1"/>
          </p:cNvSpPr>
          <p:nvPr>
            <p:ph type="sldNum" sz="quarter" idx="12"/>
          </p:nvPr>
        </p:nvSpPr>
        <p:spPr/>
        <p:txBody>
          <a:bodyPr/>
          <a:lstStyle/>
          <a:p>
            <a:fld id="{757FE7B4-5ECE-4941-A25E-1C41B54B892F}" type="slidenum">
              <a:rPr lang="en-ZA" smtClean="0"/>
              <a:pPr/>
              <a:t>3</a:t>
            </a:fld>
            <a:endParaRPr lang="en-ZA" dirty="0"/>
          </a:p>
        </p:txBody>
      </p:sp>
      <p:pic>
        <p:nvPicPr>
          <p:cNvPr id="7" name="Picture 6" descr="https://staticapp.icpsc.com/icp/loadimage.php/mogile/261268/597bff38f65c6913113d4ba27fdbd429/image/jpeg"/>
          <p:cNvPicPr/>
          <p:nvPr/>
        </p:nvPicPr>
        <p:blipFill>
          <a:blip r:embed="rId2" cstate="print"/>
          <a:srcRect/>
          <a:stretch>
            <a:fillRect/>
          </a:stretch>
        </p:blipFill>
        <p:spPr bwMode="auto">
          <a:xfrm>
            <a:off x="2339752" y="1196752"/>
            <a:ext cx="4170040" cy="381642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SEES</a:t>
            </a:r>
            <a:endParaRPr lang="en-ZA" dirty="0"/>
          </a:p>
        </p:txBody>
      </p:sp>
      <p:sp>
        <p:nvSpPr>
          <p:cNvPr id="3" name="Content Placeholder 2"/>
          <p:cNvSpPr>
            <a:spLocks noGrp="1"/>
          </p:cNvSpPr>
          <p:nvPr>
            <p:ph idx="1"/>
          </p:nvPr>
        </p:nvSpPr>
        <p:spPr/>
        <p:txBody>
          <a:bodyPr>
            <a:normAutofit/>
          </a:bodyPr>
          <a:lstStyle/>
          <a:p>
            <a:pPr algn="just"/>
            <a:r>
              <a:rPr lang="en-ZA" b="0" dirty="0" smtClean="0"/>
              <a:t>There is a another set of double verbs. </a:t>
            </a:r>
            <a:r>
              <a:rPr lang="en-ZA" b="0" dirty="0" smtClean="0"/>
              <a:t>Moses </a:t>
            </a:r>
            <a:r>
              <a:rPr lang="en-ZA" b="0" i="1" dirty="0" smtClean="0"/>
              <a:t>“sees” </a:t>
            </a:r>
            <a:r>
              <a:rPr lang="en-ZA" b="0" dirty="0" smtClean="0"/>
              <a:t>(</a:t>
            </a:r>
            <a:r>
              <a:rPr lang="en-ZA" b="0" dirty="0" err="1" smtClean="0"/>
              <a:t>ra’ah</a:t>
            </a:r>
            <a:r>
              <a:rPr lang="en-ZA" b="0" dirty="0" smtClean="0"/>
              <a:t>) their suffering and he “</a:t>
            </a:r>
            <a:r>
              <a:rPr lang="en-ZA" b="0" i="1" dirty="0" smtClean="0"/>
              <a:t>sees”</a:t>
            </a:r>
            <a:r>
              <a:rPr lang="en-ZA" b="0" dirty="0" smtClean="0"/>
              <a:t> (</a:t>
            </a:r>
            <a:r>
              <a:rPr lang="en-ZA" b="0" dirty="0" err="1" smtClean="0"/>
              <a:t>ra’ah</a:t>
            </a:r>
            <a:r>
              <a:rPr lang="en-ZA" b="0" dirty="0" smtClean="0"/>
              <a:t>) an Egyptian beating a Hebrew. The second “</a:t>
            </a:r>
            <a:r>
              <a:rPr lang="en-ZA" b="0" i="1" dirty="0" smtClean="0"/>
              <a:t>see”</a:t>
            </a:r>
            <a:r>
              <a:rPr lang="en-ZA" b="0" dirty="0" smtClean="0"/>
              <a:t> means to merely perceive with one’s eyes. The first </a:t>
            </a:r>
            <a:r>
              <a:rPr lang="en-ZA" b="0" i="1" dirty="0" smtClean="0"/>
              <a:t>“see,” </a:t>
            </a:r>
            <a:r>
              <a:rPr lang="en-ZA" b="0" dirty="0" smtClean="0"/>
              <a:t>however, means that he </a:t>
            </a:r>
            <a:r>
              <a:rPr lang="en-ZA" b="0" i="1" dirty="0" smtClean="0"/>
              <a:t>“saw into their suffering.” </a:t>
            </a:r>
          </a:p>
          <a:p>
            <a:pPr algn="just"/>
            <a:r>
              <a:rPr lang="en-ZA" b="0" dirty="0" err="1" smtClean="0">
                <a:solidFill>
                  <a:srgbClr val="C00000"/>
                </a:solidFill>
              </a:rPr>
              <a:t>Rashi</a:t>
            </a:r>
            <a:r>
              <a:rPr lang="en-ZA" b="0" dirty="0" smtClean="0">
                <a:solidFill>
                  <a:srgbClr val="C00000"/>
                </a:solidFill>
              </a:rPr>
              <a:t> explains that the Torah is expressing that </a:t>
            </a:r>
            <a:r>
              <a:rPr lang="en-ZA" b="0" dirty="0" smtClean="0">
                <a:solidFill>
                  <a:srgbClr val="C00000"/>
                </a:solidFill>
              </a:rPr>
              <a:t>Moses </a:t>
            </a:r>
            <a:r>
              <a:rPr lang="en-ZA" b="0" dirty="0" smtClean="0">
                <a:solidFill>
                  <a:srgbClr val="C00000"/>
                </a:solidFill>
              </a:rPr>
              <a:t>is not only identifying with, but perceiving with his heart as well. He becomes one with the suffering slave. </a:t>
            </a:r>
          </a:p>
          <a:p>
            <a:pPr algn="just"/>
            <a:r>
              <a:rPr lang="en-ZA" b="0" i="1" dirty="0" smtClean="0"/>
              <a:t>“In those days” </a:t>
            </a:r>
            <a:r>
              <a:rPr lang="en-ZA" b="0" dirty="0" smtClean="0"/>
              <a:t>(</a:t>
            </a:r>
            <a:r>
              <a:rPr lang="en-ZA" b="0" dirty="0" err="1" smtClean="0"/>
              <a:t>bayamim</a:t>
            </a:r>
            <a:r>
              <a:rPr lang="en-ZA" b="0" dirty="0" smtClean="0"/>
              <a:t> </a:t>
            </a:r>
            <a:r>
              <a:rPr lang="en-ZA" b="0" dirty="0" err="1" smtClean="0"/>
              <a:t>hahame</a:t>
            </a:r>
            <a:r>
              <a:rPr lang="en-ZA" b="0" dirty="0" smtClean="0"/>
              <a:t>), and </a:t>
            </a:r>
            <a:r>
              <a:rPr lang="en-ZA" b="0" i="1" dirty="0" smtClean="0"/>
              <a:t>“he went out”</a:t>
            </a:r>
            <a:r>
              <a:rPr lang="en-ZA" b="0" dirty="0" smtClean="0"/>
              <a:t> (</a:t>
            </a:r>
            <a:r>
              <a:rPr lang="en-ZA" b="0" dirty="0" err="1" smtClean="0"/>
              <a:t>vayatza</a:t>
            </a:r>
            <a:r>
              <a:rPr lang="en-ZA" b="0" dirty="0" smtClean="0"/>
              <a:t>) are other interesting phrases found in verse 11. In what days? Obviously, these are </a:t>
            </a:r>
            <a:r>
              <a:rPr lang="en-ZA" b="0" i="1" dirty="0" smtClean="0"/>
              <a:t>“the days” </a:t>
            </a:r>
            <a:r>
              <a:rPr lang="en-ZA" b="0" dirty="0" smtClean="0"/>
              <a:t>in which </a:t>
            </a:r>
            <a:r>
              <a:rPr lang="en-ZA" b="0" dirty="0" smtClean="0"/>
              <a:t>Moses </a:t>
            </a:r>
            <a:r>
              <a:rPr lang="en-ZA" b="0" dirty="0" smtClean="0"/>
              <a:t>“</a:t>
            </a:r>
            <a:r>
              <a:rPr lang="en-ZA" b="0" i="1" dirty="0" smtClean="0"/>
              <a:t>went out” </a:t>
            </a:r>
            <a:r>
              <a:rPr lang="en-ZA" b="0" dirty="0" smtClean="0"/>
              <a:t>to his real “</a:t>
            </a:r>
            <a:r>
              <a:rPr lang="en-ZA" b="0" i="1" dirty="0" smtClean="0"/>
              <a:t>brethren,” </a:t>
            </a:r>
            <a:r>
              <a:rPr lang="en-ZA" b="0" dirty="0" smtClean="0"/>
              <a:t>to those with whom he discovers his brotherhood. These are </a:t>
            </a:r>
            <a:r>
              <a:rPr lang="en-ZA" b="0" i="1" dirty="0" smtClean="0"/>
              <a:t>“the days” </a:t>
            </a:r>
            <a:r>
              <a:rPr lang="en-ZA" b="0" dirty="0" smtClean="0"/>
              <a:t>in which his heart begins to beat in sync with his </a:t>
            </a:r>
            <a:r>
              <a:rPr lang="en-ZA" b="0" i="1" dirty="0" smtClean="0"/>
              <a:t>“brethren.” </a:t>
            </a:r>
            <a:r>
              <a:rPr lang="en-ZA" b="0" dirty="0" smtClean="0"/>
              <a:t>This national identification is what causes </a:t>
            </a:r>
            <a:r>
              <a:rPr lang="en-ZA" b="0" dirty="0" smtClean="0"/>
              <a:t>Moses </a:t>
            </a:r>
            <a:r>
              <a:rPr lang="en-ZA" b="0" dirty="0" smtClean="0"/>
              <a:t>to react to the incident at hand.</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KINSMEN</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in those days it came to be, when </a:t>
            </a:r>
            <a:r>
              <a:rPr lang="en-ZA" i="1" dirty="0" err="1" smtClean="0">
                <a:solidFill>
                  <a:srgbClr val="004821"/>
                </a:solidFill>
              </a:rPr>
              <a:t>Mosheh</a:t>
            </a:r>
            <a:r>
              <a:rPr lang="en-ZA" i="1" dirty="0" smtClean="0">
                <a:solidFill>
                  <a:srgbClr val="004821"/>
                </a:solidFill>
              </a:rPr>
              <a:t> was grown, that he went out to his brothers and looked at their burdens. And he saw a </a:t>
            </a:r>
            <a:r>
              <a:rPr lang="en-ZA" i="1" dirty="0" err="1" smtClean="0">
                <a:solidFill>
                  <a:srgbClr val="004821"/>
                </a:solidFill>
              </a:rPr>
              <a:t>Mitsrite</a:t>
            </a:r>
            <a:r>
              <a:rPr lang="en-ZA" i="1" dirty="0" smtClean="0">
                <a:solidFill>
                  <a:srgbClr val="004821"/>
                </a:solidFill>
              </a:rPr>
              <a:t> beating a </a:t>
            </a:r>
            <a:r>
              <a:rPr lang="en-ZA" i="1" dirty="0" err="1" smtClean="0">
                <a:solidFill>
                  <a:srgbClr val="004821"/>
                </a:solidFill>
              </a:rPr>
              <a:t>Heḇrew</a:t>
            </a:r>
            <a:r>
              <a:rPr lang="en-ZA" i="1" dirty="0" smtClean="0">
                <a:solidFill>
                  <a:srgbClr val="004821"/>
                </a:solidFill>
              </a:rPr>
              <a:t>, one of his brothers. </a:t>
            </a:r>
            <a:r>
              <a:rPr lang="en-ZA" b="1" i="1" dirty="0" smtClean="0">
                <a:solidFill>
                  <a:srgbClr val="004821"/>
                </a:solidFill>
              </a:rPr>
              <a:t>(Exodus 2:11)</a:t>
            </a:r>
          </a:p>
          <a:p>
            <a:r>
              <a:rPr lang="en-ZA" b="1" dirty="0" smtClean="0">
                <a:solidFill>
                  <a:srgbClr val="C00000"/>
                </a:solidFill>
              </a:rPr>
              <a:t>Legends of the Jews: </a:t>
            </a:r>
            <a:r>
              <a:rPr lang="en-ZA" dirty="0" err="1" smtClean="0">
                <a:solidFill>
                  <a:srgbClr val="C00000"/>
                </a:solidFill>
              </a:rPr>
              <a:t>Dathan</a:t>
            </a:r>
            <a:r>
              <a:rPr lang="en-ZA" dirty="0" smtClean="0">
                <a:solidFill>
                  <a:srgbClr val="C00000"/>
                </a:solidFill>
              </a:rPr>
              <a:t> had a wife, </a:t>
            </a:r>
            <a:r>
              <a:rPr lang="en-ZA" dirty="0" err="1" smtClean="0">
                <a:solidFill>
                  <a:srgbClr val="C00000"/>
                </a:solidFill>
              </a:rPr>
              <a:t>Shelomith</a:t>
            </a:r>
            <a:r>
              <a:rPr lang="en-ZA" dirty="0" smtClean="0">
                <a:solidFill>
                  <a:srgbClr val="C00000"/>
                </a:solidFill>
              </a:rPr>
              <a:t>, the daughter of </a:t>
            </a:r>
            <a:r>
              <a:rPr lang="en-ZA" dirty="0" err="1" smtClean="0">
                <a:solidFill>
                  <a:srgbClr val="C00000"/>
                </a:solidFill>
              </a:rPr>
              <a:t>Dibri</a:t>
            </a:r>
            <a:r>
              <a:rPr lang="en-ZA" dirty="0" smtClean="0">
                <a:solidFill>
                  <a:srgbClr val="C00000"/>
                </a:solidFill>
              </a:rPr>
              <a:t>, of the tribe of Dan, who was of extraordinary beauty, but inclined to be very loquacious. The beautiful </a:t>
            </a:r>
            <a:r>
              <a:rPr lang="en-ZA" dirty="0" err="1" smtClean="0">
                <a:solidFill>
                  <a:srgbClr val="C00000"/>
                </a:solidFill>
              </a:rPr>
              <a:t>Israelitish</a:t>
            </a:r>
            <a:r>
              <a:rPr lang="en-ZA" dirty="0" smtClean="0">
                <a:solidFill>
                  <a:srgbClr val="C00000"/>
                </a:solidFill>
              </a:rPr>
              <a:t> woman enkindled a mad passion in the breast of </a:t>
            </a:r>
            <a:r>
              <a:rPr lang="en-ZA" dirty="0" err="1" smtClean="0">
                <a:solidFill>
                  <a:srgbClr val="C00000"/>
                </a:solidFill>
              </a:rPr>
              <a:t>Dathan’s</a:t>
            </a:r>
            <a:r>
              <a:rPr lang="en-ZA" dirty="0" smtClean="0">
                <a:solidFill>
                  <a:srgbClr val="C00000"/>
                </a:solidFill>
              </a:rPr>
              <a:t> Egyptian Taskmaster. One day he ordered </a:t>
            </a:r>
            <a:r>
              <a:rPr lang="en-ZA" dirty="0" err="1" smtClean="0">
                <a:solidFill>
                  <a:srgbClr val="C00000"/>
                </a:solidFill>
              </a:rPr>
              <a:t>Datham</a:t>
            </a:r>
            <a:r>
              <a:rPr lang="en-ZA" dirty="0" smtClean="0">
                <a:solidFill>
                  <a:srgbClr val="C00000"/>
                </a:solidFill>
              </a:rPr>
              <a:t> to hurry to his detachment of men to their work. The husband scarcely out of sight, he executed the villainy he had planned, and </a:t>
            </a:r>
            <a:r>
              <a:rPr lang="en-ZA" dirty="0" err="1" smtClean="0">
                <a:solidFill>
                  <a:srgbClr val="C00000"/>
                </a:solidFill>
              </a:rPr>
              <a:t>dishonored</a:t>
            </a:r>
            <a:r>
              <a:rPr lang="en-ZA" dirty="0" smtClean="0">
                <a:solidFill>
                  <a:srgbClr val="C00000"/>
                </a:solidFill>
              </a:rPr>
              <a:t> the woman, and the fruit of this illicit relation was the blasphemer of the Name whom Moses ordered to execution on the march through the desert.</a:t>
            </a:r>
          </a:p>
          <a:p>
            <a:r>
              <a:rPr lang="en-ZA" dirty="0" smtClean="0">
                <a:solidFill>
                  <a:srgbClr val="C00000"/>
                </a:solidFill>
              </a:rPr>
              <a:t>Young Moses happened to visit the place at which the much-abused and tortured Hebrew was at work. </a:t>
            </a:r>
            <a:r>
              <a:rPr lang="en-ZA" dirty="0" err="1" smtClean="0">
                <a:solidFill>
                  <a:srgbClr val="C00000"/>
                </a:solidFill>
              </a:rPr>
              <a:t>Dathan</a:t>
            </a:r>
            <a:r>
              <a:rPr lang="en-ZA" dirty="0" smtClean="0">
                <a:solidFill>
                  <a:srgbClr val="C00000"/>
                </a:solidFill>
              </a:rPr>
              <a:t> hastened toward him, and complained of all the wrong and suffering the Egyptian had inflicted upon him. </a:t>
            </a:r>
          </a:p>
          <a:p>
            <a:endParaRPr lang="en-ZA" dirty="0" smtClean="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LOOKED THE WAY AND THAT</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So he turned this way and that way, and when he saw no one, he smote the </a:t>
            </a:r>
            <a:r>
              <a:rPr lang="en-ZA" i="1" dirty="0" err="1" smtClean="0">
                <a:solidFill>
                  <a:srgbClr val="004821"/>
                </a:solidFill>
              </a:rPr>
              <a:t>Mitsrite</a:t>
            </a:r>
            <a:r>
              <a:rPr lang="en-ZA" i="1" dirty="0" smtClean="0">
                <a:solidFill>
                  <a:srgbClr val="004821"/>
                </a:solidFill>
              </a:rPr>
              <a:t> and hid him in the sand. </a:t>
            </a:r>
            <a:r>
              <a:rPr lang="en-ZA" b="1" i="1" dirty="0" smtClean="0">
                <a:solidFill>
                  <a:srgbClr val="004821"/>
                </a:solidFill>
              </a:rPr>
              <a:t>(Exodus 2:12)</a:t>
            </a:r>
          </a:p>
          <a:p>
            <a:r>
              <a:rPr lang="en-ZA" b="1" dirty="0" smtClean="0">
                <a:solidFill>
                  <a:srgbClr val="C00000"/>
                </a:solidFill>
              </a:rPr>
              <a:t>Legends of the Jews: </a:t>
            </a:r>
            <a:r>
              <a:rPr lang="en-ZA" dirty="0" smtClean="0">
                <a:solidFill>
                  <a:srgbClr val="C00000"/>
                </a:solidFill>
              </a:rPr>
              <a:t>Moses wanted to see if someone would step forward, and, impelled by zeal for the cause of God and for God's law, would declare himself ready to avenge the outrage. He waited in vain. Then he determined to act himself. Naturally enough he hesitated to take the life of a human being. He did not know whether the evil-doer might not be brought to repentance, and then lead a life of pious endeavour. The holy spirit allayed all his doubts. He was made to see that not the slightest hope existed that good would come either from the malefactor himself or from any of his offspring.</a:t>
            </a:r>
          </a:p>
          <a:p>
            <a:r>
              <a:rPr lang="en-ZA" dirty="0" smtClean="0">
                <a:solidFill>
                  <a:srgbClr val="C00000"/>
                </a:solidFill>
              </a:rPr>
              <a:t>Neither physical strength nor a weapon was needed to carry out his purpose. He merely pronounced the Name of God, and the Egyptian was a corpse. To the bystanders, the Israelites,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DATHAM AND ABIRAM</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he went out the second day and saw two </a:t>
            </a:r>
            <a:r>
              <a:rPr lang="en-ZA" sz="8800" i="1" dirty="0" err="1" smtClean="0">
                <a:solidFill>
                  <a:srgbClr val="004821"/>
                </a:solidFill>
              </a:rPr>
              <a:t>Heḇrew</a:t>
            </a:r>
            <a:r>
              <a:rPr lang="en-ZA" sz="8800" i="1" dirty="0" smtClean="0">
                <a:solidFill>
                  <a:srgbClr val="004821"/>
                </a:solidFill>
              </a:rPr>
              <a:t> men fighting, and he said to the one who did the wrong, “Why do you smite your neighbour?” And he said, “Who made you a head and a judge over us? Do you intend to slay me as you slew the </a:t>
            </a:r>
            <a:r>
              <a:rPr lang="en-ZA" sz="8800" i="1" dirty="0" err="1" smtClean="0">
                <a:solidFill>
                  <a:srgbClr val="004821"/>
                </a:solidFill>
              </a:rPr>
              <a:t>Mitsrite</a:t>
            </a:r>
            <a:r>
              <a:rPr lang="en-ZA" sz="8800" i="1" dirty="0" smtClean="0">
                <a:solidFill>
                  <a:srgbClr val="004821"/>
                </a:solidFill>
              </a:rPr>
              <a:t>?” And </a:t>
            </a:r>
            <a:r>
              <a:rPr lang="en-ZA" sz="8800" i="1" dirty="0" err="1" smtClean="0">
                <a:solidFill>
                  <a:srgbClr val="004821"/>
                </a:solidFill>
              </a:rPr>
              <a:t>Mosheh</a:t>
            </a:r>
            <a:r>
              <a:rPr lang="en-ZA" sz="8800" i="1" dirty="0" smtClean="0">
                <a:solidFill>
                  <a:srgbClr val="004821"/>
                </a:solidFill>
              </a:rPr>
              <a:t> feared and said, “Truly, the matter is known!” And Pharaoh heard of this matter, and he sought to kill </a:t>
            </a:r>
            <a:r>
              <a:rPr lang="en-ZA" sz="8800" i="1" dirty="0" err="1" smtClean="0">
                <a:solidFill>
                  <a:srgbClr val="004821"/>
                </a:solidFill>
              </a:rPr>
              <a:t>Mosheh</a:t>
            </a:r>
            <a:r>
              <a:rPr lang="en-ZA" sz="8800" i="1" dirty="0" smtClean="0">
                <a:solidFill>
                  <a:srgbClr val="004821"/>
                </a:solidFill>
              </a:rPr>
              <a:t>. But </a:t>
            </a:r>
            <a:r>
              <a:rPr lang="en-ZA" sz="8800" i="1" dirty="0" err="1" smtClean="0">
                <a:solidFill>
                  <a:srgbClr val="004821"/>
                </a:solidFill>
              </a:rPr>
              <a:t>Mosheh</a:t>
            </a:r>
            <a:r>
              <a:rPr lang="en-ZA" sz="8800" i="1" dirty="0" smtClean="0">
                <a:solidFill>
                  <a:srgbClr val="004821"/>
                </a:solidFill>
              </a:rPr>
              <a:t> fled from the face of Pharaoh and dwelt in the land of </a:t>
            </a:r>
            <a:r>
              <a:rPr lang="en-ZA" sz="8800" i="1" dirty="0" err="1" smtClean="0">
                <a:solidFill>
                  <a:srgbClr val="004821"/>
                </a:solidFill>
              </a:rPr>
              <a:t>Miḏyan</a:t>
            </a:r>
            <a:r>
              <a:rPr lang="en-ZA" sz="8800" i="1" dirty="0" smtClean="0">
                <a:solidFill>
                  <a:srgbClr val="004821"/>
                </a:solidFill>
              </a:rPr>
              <a:t>. </a:t>
            </a:r>
            <a:r>
              <a:rPr lang="en-ZA" sz="8800" b="1" i="1" dirty="0" smtClean="0">
                <a:solidFill>
                  <a:srgbClr val="004821"/>
                </a:solidFill>
              </a:rPr>
              <a:t>..(Exodus 2:13-15)</a:t>
            </a:r>
          </a:p>
          <a:p>
            <a:r>
              <a:rPr lang="en-ZA" sz="8800" dirty="0" smtClean="0">
                <a:solidFill>
                  <a:srgbClr val="C00000"/>
                </a:solidFill>
              </a:rPr>
              <a:t>Those who betrayed were Israelites, </a:t>
            </a:r>
            <a:r>
              <a:rPr lang="en-ZA" sz="8800" dirty="0" err="1" smtClean="0">
                <a:solidFill>
                  <a:srgbClr val="C00000"/>
                </a:solidFill>
              </a:rPr>
              <a:t>Dathan</a:t>
            </a:r>
            <a:r>
              <a:rPr lang="en-ZA" sz="8800" dirty="0" smtClean="0">
                <a:solidFill>
                  <a:srgbClr val="C00000"/>
                </a:solidFill>
              </a:rPr>
              <a:t> and </a:t>
            </a:r>
            <a:r>
              <a:rPr lang="en-ZA" sz="8800" dirty="0" err="1" smtClean="0">
                <a:solidFill>
                  <a:srgbClr val="C00000"/>
                </a:solidFill>
              </a:rPr>
              <a:t>Abiram</a:t>
            </a:r>
            <a:r>
              <a:rPr lang="en-ZA" sz="8800" dirty="0" smtClean="0">
                <a:solidFill>
                  <a:srgbClr val="C00000"/>
                </a:solidFill>
              </a:rPr>
              <a:t>, the sons of </a:t>
            </a:r>
            <a:r>
              <a:rPr lang="en-ZA" sz="8800" dirty="0" err="1" smtClean="0">
                <a:solidFill>
                  <a:srgbClr val="C00000"/>
                </a:solidFill>
              </a:rPr>
              <a:t>Pallu</a:t>
            </a:r>
            <a:r>
              <a:rPr lang="en-ZA" sz="8800" dirty="0" smtClean="0">
                <a:solidFill>
                  <a:srgbClr val="C00000"/>
                </a:solidFill>
              </a:rPr>
              <a:t>, of the tribe of Reuben, notorious for their effrontery and contentiousness. The day after, the two brothers began of malice aforethought to scuffle with each other, only in order to draw Moses into the quarrel and create an occasion for his betrayal. The plan succeeded admirably. .. </a:t>
            </a:r>
            <a:r>
              <a:rPr lang="en-ZA" sz="8800" dirty="0" err="1" smtClean="0">
                <a:solidFill>
                  <a:srgbClr val="C00000"/>
                </a:solidFill>
              </a:rPr>
              <a:t>Dathan</a:t>
            </a:r>
            <a:r>
              <a:rPr lang="en-ZA" sz="8800" dirty="0" smtClean="0">
                <a:solidFill>
                  <a:srgbClr val="C00000"/>
                </a:solidFill>
              </a:rPr>
              <a:t> replied: "Young man, who hath made thee to be a judge over us, thou that hast not yet attained to years of maturity? ..Or, peradventure, thou </a:t>
            </a:r>
            <a:r>
              <a:rPr lang="en-ZA" sz="8800" dirty="0" err="1" smtClean="0">
                <a:solidFill>
                  <a:srgbClr val="C00000"/>
                </a:solidFill>
              </a:rPr>
              <a:t>harborest</a:t>
            </a:r>
            <a:r>
              <a:rPr lang="en-ZA" sz="8800" dirty="0" smtClean="0">
                <a:solidFill>
                  <a:srgbClr val="C00000"/>
                </a:solidFill>
              </a:rPr>
              <a:t> the intention to slay us as thou didst slay him, by pronouncing the Name of </a:t>
            </a:r>
            <a:r>
              <a:rPr lang="en-ZA" sz="8800" dirty="0" err="1" smtClean="0">
                <a:solidFill>
                  <a:srgbClr val="C00000"/>
                </a:solidFill>
              </a:rPr>
              <a:t>God?”Not</a:t>
            </a:r>
            <a:r>
              <a:rPr lang="en-ZA" sz="8800" dirty="0" smtClean="0">
                <a:solidFill>
                  <a:srgbClr val="C00000"/>
                </a:solidFill>
              </a:rPr>
              <a:t> satisfied with these taunts, the noble pair of brothers betook themselves to Pharaoh, and spoke before him</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IN THE DESERT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 But </a:t>
            </a:r>
            <a:r>
              <a:rPr lang="en-ZA" i="1" dirty="0" err="1" smtClean="0">
                <a:solidFill>
                  <a:srgbClr val="004821"/>
                </a:solidFill>
              </a:rPr>
              <a:t>Mosheh</a:t>
            </a:r>
            <a:r>
              <a:rPr lang="en-ZA" i="1" dirty="0" smtClean="0">
                <a:solidFill>
                  <a:srgbClr val="004821"/>
                </a:solidFill>
              </a:rPr>
              <a:t> fled from the face of Pharaoh and dwelt in the land of </a:t>
            </a:r>
            <a:r>
              <a:rPr lang="en-ZA" i="1" dirty="0" err="1" smtClean="0">
                <a:solidFill>
                  <a:srgbClr val="004821"/>
                </a:solidFill>
              </a:rPr>
              <a:t>Miḏyan</a:t>
            </a:r>
            <a:r>
              <a:rPr lang="en-ZA" i="1" dirty="0" smtClean="0">
                <a:solidFill>
                  <a:srgbClr val="004821"/>
                </a:solidFill>
              </a:rPr>
              <a:t>. </a:t>
            </a:r>
            <a:r>
              <a:rPr lang="en-ZA" b="1" i="1" dirty="0" smtClean="0">
                <a:solidFill>
                  <a:srgbClr val="004821"/>
                </a:solidFill>
              </a:rPr>
              <a:t>..(Exodus 2:15)</a:t>
            </a:r>
          </a:p>
          <a:p>
            <a:pPr>
              <a:lnSpc>
                <a:spcPts val="2100"/>
              </a:lnSpc>
            </a:pPr>
            <a:r>
              <a:rPr lang="en-ZA" dirty="0" smtClean="0"/>
              <a:t>Moses </a:t>
            </a:r>
            <a:r>
              <a:rPr lang="en-ZA" dirty="0" smtClean="0"/>
              <a:t>was forced to flee </a:t>
            </a:r>
            <a:r>
              <a:rPr lang="en-ZA" dirty="0" err="1" smtClean="0"/>
              <a:t>Mitzrayim</a:t>
            </a:r>
            <a:r>
              <a:rPr lang="en-ZA" dirty="0" smtClean="0"/>
              <a:t> and went to </a:t>
            </a:r>
            <a:r>
              <a:rPr lang="en-ZA" dirty="0" err="1" smtClean="0"/>
              <a:t>Midyan</a:t>
            </a:r>
            <a:r>
              <a:rPr lang="en-ZA" dirty="0" smtClean="0"/>
              <a:t>, which means “contention”. </a:t>
            </a:r>
            <a:r>
              <a:rPr lang="he-IL" dirty="0"/>
              <a:t>יהוה</a:t>
            </a:r>
            <a:r>
              <a:rPr lang="en-ZA" dirty="0" smtClean="0"/>
              <a:t> brings Moses to </a:t>
            </a:r>
            <a:r>
              <a:rPr lang="en-ZA" dirty="0" err="1" smtClean="0"/>
              <a:t>Midyan</a:t>
            </a:r>
            <a:r>
              <a:rPr lang="en-ZA" dirty="0" smtClean="0"/>
              <a:t>, in the wilderness of Sinai, to contend with him, to speak with him there, just as He would with </a:t>
            </a:r>
            <a:r>
              <a:rPr lang="en-ZA" dirty="0" err="1" smtClean="0"/>
              <a:t>B’nei</a:t>
            </a:r>
            <a:r>
              <a:rPr lang="en-ZA" dirty="0" smtClean="0"/>
              <a:t> Israel and will still do with us. We read in the meanings of the names “</a:t>
            </a:r>
            <a:r>
              <a:rPr lang="en-ZA" dirty="0" err="1" smtClean="0"/>
              <a:t>shemot</a:t>
            </a:r>
            <a:r>
              <a:rPr lang="en-ZA" dirty="0" smtClean="0"/>
              <a:t>” of two of the tribes; “</a:t>
            </a:r>
            <a:r>
              <a:rPr lang="en-ZA" i="1" dirty="0" smtClean="0"/>
              <a:t>Dan” = “judge and ruler”, </a:t>
            </a:r>
            <a:r>
              <a:rPr lang="en-ZA" dirty="0" smtClean="0"/>
              <a:t>and “</a:t>
            </a:r>
            <a:r>
              <a:rPr lang="en-ZA" i="1" dirty="0" smtClean="0"/>
              <a:t>Naphtali” = “strife”, “contention” or “wrestling”. </a:t>
            </a:r>
            <a:r>
              <a:rPr lang="he-IL" dirty="0"/>
              <a:t>יהוה</a:t>
            </a:r>
            <a:r>
              <a:rPr lang="en-ZA" dirty="0" smtClean="0"/>
              <a:t> does indeed judge and rule through striving and contending.. </a:t>
            </a:r>
          </a:p>
          <a:p>
            <a:pPr algn="ctr">
              <a:lnSpc>
                <a:spcPts val="2100"/>
              </a:lnSpc>
            </a:pPr>
            <a:r>
              <a:rPr lang="en-ZA" i="1" dirty="0">
                <a:solidFill>
                  <a:srgbClr val="004821"/>
                </a:solidFill>
              </a:rPr>
              <a:t>“And I shall punish her for the days of the </a:t>
            </a:r>
            <a:r>
              <a:rPr lang="en-ZA" i="1" dirty="0" err="1">
                <a:solidFill>
                  <a:srgbClr val="004821"/>
                </a:solidFill>
              </a:rPr>
              <a:t>Baʽals</a:t>
            </a:r>
            <a:r>
              <a:rPr lang="en-ZA" i="1" dirty="0">
                <a:solidFill>
                  <a:srgbClr val="004821"/>
                </a:solidFill>
              </a:rPr>
              <a:t> to which she burned incense and adorned herself with her rings and </a:t>
            </a:r>
            <a:r>
              <a:rPr lang="en-ZA" i="1" dirty="0" err="1">
                <a:solidFill>
                  <a:srgbClr val="004821"/>
                </a:solidFill>
              </a:rPr>
              <a:t>jewelry</a:t>
            </a:r>
            <a:r>
              <a:rPr lang="en-ZA" i="1" dirty="0">
                <a:solidFill>
                  <a:srgbClr val="004821"/>
                </a:solidFill>
              </a:rPr>
              <a:t>, and went after her lovers, and forgot Me,” declares </a:t>
            </a:r>
            <a:r>
              <a:rPr lang="he-IL" i="1" dirty="0">
                <a:solidFill>
                  <a:srgbClr val="004821"/>
                </a:solidFill>
              </a:rPr>
              <a:t>יהוה</a:t>
            </a:r>
            <a:r>
              <a:rPr lang="en-ZA" i="1" dirty="0">
                <a:solidFill>
                  <a:srgbClr val="004821"/>
                </a:solidFill>
              </a:rPr>
              <a:t>. “Therefore, see, I am alluring her, and shall lead her into the wilderness, and shall speak to her heart</a:t>
            </a:r>
            <a:r>
              <a:rPr lang="en-ZA" b="1" i="1" dirty="0">
                <a:solidFill>
                  <a:srgbClr val="004821"/>
                </a:solidFill>
              </a:rPr>
              <a:t>, </a:t>
            </a:r>
            <a:r>
              <a:rPr lang="en-US" b="1" i="1" dirty="0" smtClean="0">
                <a:solidFill>
                  <a:srgbClr val="004821"/>
                </a:solidFill>
              </a:rPr>
              <a:t>(</a:t>
            </a:r>
            <a:r>
              <a:rPr lang="en-US" b="1" i="1" dirty="0">
                <a:solidFill>
                  <a:srgbClr val="004821"/>
                </a:solidFill>
              </a:rPr>
              <a:t>Hosea 2:13-14)</a:t>
            </a:r>
          </a:p>
          <a:p>
            <a:pPr algn="ctr">
              <a:lnSpc>
                <a:spcPts val="2100"/>
              </a:lnSpc>
            </a:pPr>
            <a:r>
              <a:rPr lang="en-ZA" i="1" dirty="0">
                <a:solidFill>
                  <a:srgbClr val="004821"/>
                </a:solidFill>
              </a:rPr>
              <a:t>“And I shall bring you into the wilderness of the peoples, and shall enter into judgment with you face to face there. “As I entered into judgment with your fathers in the wilderness of the land of </a:t>
            </a:r>
            <a:r>
              <a:rPr lang="en-ZA" i="1" dirty="0" err="1">
                <a:solidFill>
                  <a:srgbClr val="004821"/>
                </a:solidFill>
              </a:rPr>
              <a:t>Mitsrayim</a:t>
            </a:r>
            <a:r>
              <a:rPr lang="en-ZA" i="1" dirty="0">
                <a:solidFill>
                  <a:srgbClr val="004821"/>
                </a:solidFill>
              </a:rPr>
              <a:t>, so I shall enter into judgment with you,” declares the Master </a:t>
            </a:r>
            <a:r>
              <a:rPr lang="he-IL" i="1" dirty="0">
                <a:solidFill>
                  <a:srgbClr val="004821"/>
                </a:solidFill>
              </a:rPr>
              <a:t>יהוה</a:t>
            </a:r>
            <a:r>
              <a:rPr lang="en-US" b="1" i="1" dirty="0">
                <a:solidFill>
                  <a:srgbClr val="004821"/>
                </a:solidFill>
              </a:rPr>
              <a:t>. </a:t>
            </a:r>
            <a:r>
              <a:rPr lang="en-US" b="1" i="1" dirty="0" smtClean="0">
                <a:solidFill>
                  <a:srgbClr val="004821"/>
                </a:solidFill>
              </a:rPr>
              <a:t>(</a:t>
            </a:r>
            <a:r>
              <a:rPr lang="en-US" b="1" i="1" dirty="0">
                <a:solidFill>
                  <a:srgbClr val="004821"/>
                </a:solidFill>
              </a:rPr>
              <a:t>Ezekiel 20:35-36)</a:t>
            </a:r>
          </a:p>
          <a:p>
            <a:pPr>
              <a:lnSpc>
                <a:spcPts val="2100"/>
              </a:lnSpc>
            </a:pPr>
            <a:endParaRPr lang="en-US" dirty="0"/>
          </a:p>
          <a:p>
            <a:pPr>
              <a:lnSpc>
                <a:spcPts val="2100"/>
              </a:lnSpc>
            </a:pPr>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ZA" dirty="0" smtClean="0"/>
              <a:t>SIDE NOTE</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When Moshe fled Egypt, did he leave with a sense that there was no possibility of changing the situation of his brethren? And now that he is cut off from his Egyptian roots, he finds that he is not welcome by his Hebrew brethren either. This is a reoccurring cycle. Those early believers who kept Torah (Torah is synonymous with Moses) were soon rejected by both the unbelieving Jews and by the church who soon strayed from the commandments of </a:t>
            </a:r>
            <a:r>
              <a:rPr lang="he-IL" b="0" i="1" dirty="0" smtClean="0"/>
              <a:t>יהוה</a:t>
            </a:r>
            <a:r>
              <a:rPr lang="en-ZA" b="0" dirty="0" smtClean="0"/>
              <a:t>. As will most people feel rejection by their former church family as they have pursued Torah (Moses), and it is a fact that most Jews are also not happy about the remnant of non-Jewish believers who are beginning to align their lives with Torah truths. This is an attitude that we are beginning to see change and there are many Jews who are recognizing their </a:t>
            </a:r>
            <a:r>
              <a:rPr lang="en-ZA" b="0" i="1" dirty="0" smtClean="0"/>
              <a:t>“brethren” </a:t>
            </a:r>
            <a:r>
              <a:rPr lang="en-ZA" b="0" dirty="0" smtClean="0"/>
              <a:t>and welcoming them into the house of Israel. This is the remnant which the evil one is seeking to harm:</a:t>
            </a:r>
          </a:p>
          <a:p>
            <a:pPr algn="ctr">
              <a:lnSpc>
                <a:spcPts val="2300"/>
              </a:lnSpc>
            </a:pPr>
            <a:r>
              <a:rPr lang="en-ZA" i="1" dirty="0">
                <a:solidFill>
                  <a:srgbClr val="004821"/>
                </a:solidFill>
              </a:rPr>
              <a:t>And the dragon was enraged with the woman, and he went to fight with the remnant of her seed, those guarding the commands of Elohim and possessing the witness of </a:t>
            </a:r>
            <a:r>
              <a:rPr lang="he-IL" i="1" dirty="0">
                <a:solidFill>
                  <a:srgbClr val="004821"/>
                </a:solidFill>
              </a:rPr>
              <a:t>יהושע</a:t>
            </a:r>
            <a:r>
              <a:rPr lang="en-US" i="1" dirty="0">
                <a:solidFill>
                  <a:srgbClr val="004821"/>
                </a:solidFill>
              </a:rPr>
              <a:t> Messiah. </a:t>
            </a:r>
            <a:r>
              <a:rPr lang="en-US" b="1" i="1" dirty="0" smtClean="0">
                <a:solidFill>
                  <a:srgbClr val="004821"/>
                </a:solidFill>
              </a:rPr>
              <a:t>(</a:t>
            </a:r>
            <a:r>
              <a:rPr lang="en-US" b="1" i="1" dirty="0">
                <a:solidFill>
                  <a:srgbClr val="004821"/>
                </a:solidFill>
              </a:rPr>
              <a:t>Revelation 12:17)</a:t>
            </a:r>
          </a:p>
          <a:p>
            <a:pPr>
              <a:lnSpc>
                <a:spcPts val="2300"/>
              </a:lnSpc>
            </a:pPr>
            <a:endParaRPr lang="en-US"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DAUGHTERS OF ZION</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 And he sat down by a well. And the priest of </a:t>
            </a:r>
            <a:r>
              <a:rPr lang="en-ZA" i="1" dirty="0" err="1" smtClean="0">
                <a:solidFill>
                  <a:srgbClr val="004821"/>
                </a:solidFill>
              </a:rPr>
              <a:t>Miḏyan</a:t>
            </a:r>
            <a:r>
              <a:rPr lang="en-ZA" i="1" dirty="0" smtClean="0">
                <a:solidFill>
                  <a:srgbClr val="004821"/>
                </a:solidFill>
              </a:rPr>
              <a:t> had seven daughters. And they came and drew water, and they filled the troughs to water their father’s flock, but the shepherds came and drove them away. Then </a:t>
            </a:r>
            <a:r>
              <a:rPr lang="en-ZA" i="1" dirty="0" err="1" smtClean="0">
                <a:solidFill>
                  <a:srgbClr val="004821"/>
                </a:solidFill>
              </a:rPr>
              <a:t>Mosheh</a:t>
            </a:r>
            <a:r>
              <a:rPr lang="en-ZA" i="1" dirty="0" smtClean="0">
                <a:solidFill>
                  <a:srgbClr val="004821"/>
                </a:solidFill>
              </a:rPr>
              <a:t> stood up and came to their rescue, and watered their flock</a:t>
            </a:r>
            <a:r>
              <a:rPr lang="en-ZA" b="1" i="1" dirty="0" smtClean="0">
                <a:solidFill>
                  <a:srgbClr val="004821"/>
                </a:solidFill>
              </a:rPr>
              <a:t>. (Exodus 2:15-17)</a:t>
            </a:r>
          </a:p>
          <a:p>
            <a:pPr>
              <a:lnSpc>
                <a:spcPts val="2200"/>
              </a:lnSpc>
            </a:pPr>
            <a:r>
              <a:rPr lang="en-ZA" dirty="0" smtClean="0"/>
              <a:t>Moses sits down by a well or </a:t>
            </a:r>
            <a:r>
              <a:rPr lang="en-ZA" i="1" dirty="0" smtClean="0"/>
              <a:t>“</a:t>
            </a:r>
            <a:r>
              <a:rPr lang="en-ZA" i="1" dirty="0" err="1" smtClean="0"/>
              <a:t>be‟er</a:t>
            </a:r>
            <a:r>
              <a:rPr lang="en-ZA" i="1" dirty="0" smtClean="0"/>
              <a:t>”, </a:t>
            </a:r>
            <a:r>
              <a:rPr lang="en-ZA" dirty="0" smtClean="0"/>
              <a:t>where the water, or wisdom, from the deep places comes to the surface. And, someone had to labour and dig to bring it forth. Moses is seeking answers. The priest of </a:t>
            </a:r>
            <a:r>
              <a:rPr lang="en-ZA" dirty="0" err="1" smtClean="0"/>
              <a:t>Midyan</a:t>
            </a:r>
            <a:r>
              <a:rPr lang="en-ZA" dirty="0" smtClean="0"/>
              <a:t>, had seven daughters who came to draw water (wisdom) for their father’s flock, to </a:t>
            </a:r>
            <a:r>
              <a:rPr lang="en-ZA" i="1" dirty="0" smtClean="0"/>
              <a:t>“water</a:t>
            </a:r>
            <a:r>
              <a:rPr lang="en-ZA" dirty="0" smtClean="0"/>
              <a:t>” the </a:t>
            </a:r>
            <a:r>
              <a:rPr lang="en-ZA" i="1" dirty="0" smtClean="0"/>
              <a:t>“sheep”. </a:t>
            </a:r>
            <a:r>
              <a:rPr lang="en-ZA" dirty="0" smtClean="0"/>
              <a:t>But, the “shepherds” transgressed, or came and drove them away. It’s interesting that seven times in Scripture, Israel is referred to as the “Daughters of Zion”. The </a:t>
            </a:r>
            <a:r>
              <a:rPr lang="en-ZA" i="1" dirty="0" smtClean="0"/>
              <a:t>“Daughters of Zion”</a:t>
            </a:r>
            <a:r>
              <a:rPr lang="en-ZA" dirty="0" smtClean="0"/>
              <a:t> come to water the flock, the shepherds (a scriptural metaphor for the religious leaders) come and drive them off</a:t>
            </a:r>
            <a:r>
              <a:rPr lang="en-ZA" dirty="0"/>
              <a:t>. </a:t>
            </a:r>
            <a:r>
              <a:rPr lang="en-ZA" b="1" i="1" dirty="0">
                <a:solidFill>
                  <a:srgbClr val="004821"/>
                </a:solidFill>
              </a:rPr>
              <a:t>Ezekiel 34:7-11 </a:t>
            </a:r>
            <a:r>
              <a:rPr lang="en-ZA" i="1" dirty="0">
                <a:solidFill>
                  <a:srgbClr val="004821"/>
                </a:solidFill>
              </a:rPr>
              <a:t>speaks of </a:t>
            </a:r>
            <a:r>
              <a:rPr lang="en-ZA" i="1" dirty="0" smtClean="0">
                <a:solidFill>
                  <a:srgbClr val="004821"/>
                </a:solidFill>
              </a:rPr>
              <a:t>this: Therefore</a:t>
            </a:r>
            <a:r>
              <a:rPr lang="en-ZA" i="1" dirty="0">
                <a:solidFill>
                  <a:srgbClr val="004821"/>
                </a:solidFill>
              </a:rPr>
              <a:t>, you shepherds, hear the word of </a:t>
            </a:r>
            <a:r>
              <a:rPr lang="he-IL" i="1" dirty="0">
                <a:solidFill>
                  <a:srgbClr val="004821"/>
                </a:solidFill>
              </a:rPr>
              <a:t>יהוה</a:t>
            </a:r>
            <a:r>
              <a:rPr lang="en-ZA" i="1" dirty="0">
                <a:solidFill>
                  <a:srgbClr val="004821"/>
                </a:solidFill>
              </a:rPr>
              <a:t>: </a:t>
            </a:r>
            <a:r>
              <a:rPr lang="en-ZA" i="1" dirty="0" smtClean="0">
                <a:solidFill>
                  <a:srgbClr val="004821"/>
                </a:solidFill>
              </a:rPr>
              <a:t>…“</a:t>
            </a:r>
            <a:r>
              <a:rPr lang="en-ZA" i="1" dirty="0">
                <a:solidFill>
                  <a:srgbClr val="004821"/>
                </a:solidFill>
              </a:rPr>
              <a:t>See, I am against the shepherds, and shall require My flock at their hand, </a:t>
            </a:r>
            <a:r>
              <a:rPr lang="en-ZA" i="1" dirty="0" smtClean="0">
                <a:solidFill>
                  <a:srgbClr val="004821"/>
                </a:solidFill>
              </a:rPr>
              <a:t>… I </a:t>
            </a:r>
            <a:r>
              <a:rPr lang="en-ZA" i="1" dirty="0">
                <a:solidFill>
                  <a:srgbClr val="004821"/>
                </a:solidFill>
              </a:rPr>
              <a:t>shall deliver My flock from their mouths, and they shall no longer be food for them.” </a:t>
            </a:r>
            <a:r>
              <a:rPr lang="en-ZA" i="1" dirty="0" smtClean="0">
                <a:solidFill>
                  <a:srgbClr val="004821"/>
                </a:solidFill>
              </a:rPr>
              <a:t>‘..</a:t>
            </a:r>
            <a:endParaRPr lang="en-ZA" i="1" dirty="0">
              <a:solidFill>
                <a:srgbClr val="004821"/>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MESSIANIC ROLE</a:t>
            </a:r>
            <a:endParaRPr lang="en-ZA" dirty="0"/>
          </a:p>
        </p:txBody>
      </p:sp>
      <p:sp>
        <p:nvSpPr>
          <p:cNvPr id="3" name="Content Placeholder 2"/>
          <p:cNvSpPr>
            <a:spLocks noGrp="1"/>
          </p:cNvSpPr>
          <p:nvPr>
            <p:ph idx="1"/>
          </p:nvPr>
        </p:nvSpPr>
        <p:spPr/>
        <p:txBody>
          <a:bodyPr>
            <a:noAutofit/>
          </a:bodyPr>
          <a:lstStyle/>
          <a:p>
            <a:pPr>
              <a:lnSpc>
                <a:spcPts val="2300"/>
              </a:lnSpc>
            </a:pPr>
            <a:r>
              <a:rPr lang="en-ZA" b="0" dirty="0" smtClean="0"/>
              <a:t>As Moses plays the Messianic role, note that </a:t>
            </a:r>
            <a:r>
              <a:rPr lang="he-IL" i="1" dirty="0" smtClean="0"/>
              <a:t>יהושע</a:t>
            </a:r>
            <a:r>
              <a:rPr lang="en-ZA" b="0" dirty="0" smtClean="0"/>
              <a:t> also said that He did not come initially to judge:</a:t>
            </a:r>
          </a:p>
          <a:p>
            <a:pPr algn="ctr"/>
            <a:r>
              <a:rPr lang="en-ZA" i="1" dirty="0">
                <a:solidFill>
                  <a:srgbClr val="004821"/>
                </a:solidFill>
              </a:rPr>
              <a:t>“And if anyone hears My Words but does not watch over them, I do not judge him. For I did not come to judge the world but to save the world. </a:t>
            </a:r>
            <a:r>
              <a:rPr lang="en-ZA" b="1" i="1" dirty="0" smtClean="0">
                <a:solidFill>
                  <a:srgbClr val="004821"/>
                </a:solidFill>
              </a:rPr>
              <a:t>(</a:t>
            </a:r>
            <a:r>
              <a:rPr lang="en-ZA" b="1" i="1" dirty="0">
                <a:solidFill>
                  <a:srgbClr val="004821"/>
                </a:solidFill>
              </a:rPr>
              <a:t>John 12:47)</a:t>
            </a:r>
          </a:p>
          <a:p>
            <a:pPr>
              <a:lnSpc>
                <a:spcPts val="2300"/>
              </a:lnSpc>
            </a:pPr>
            <a:r>
              <a:rPr lang="he-IL" dirty="0"/>
              <a:t>יהושע</a:t>
            </a:r>
            <a:r>
              <a:rPr lang="en-ZA" b="0" dirty="0" smtClean="0"/>
              <a:t>’s words says that he came to </a:t>
            </a:r>
            <a:r>
              <a:rPr lang="en-ZA" b="0" i="1" dirty="0" smtClean="0"/>
              <a:t>“save” </a:t>
            </a:r>
            <a:r>
              <a:rPr lang="en-ZA" b="0" dirty="0" smtClean="0"/>
              <a:t>the world. What did Moses do for the daughters - </a:t>
            </a:r>
            <a:r>
              <a:rPr lang="en-ZA" b="0" i="1" dirty="0" smtClean="0"/>
              <a:t>“he stood up and helped them.” </a:t>
            </a:r>
            <a:r>
              <a:rPr lang="en-ZA" b="0" dirty="0" smtClean="0"/>
              <a:t>The Hebrew word for </a:t>
            </a:r>
            <a:r>
              <a:rPr lang="en-ZA" b="0" i="1" dirty="0" smtClean="0"/>
              <a:t>“stood up” </a:t>
            </a:r>
            <a:r>
              <a:rPr lang="en-ZA" b="0" dirty="0" smtClean="0"/>
              <a:t>is </a:t>
            </a:r>
            <a:r>
              <a:rPr lang="en-ZA" b="0" dirty="0" err="1" smtClean="0"/>
              <a:t>qum</a:t>
            </a:r>
            <a:r>
              <a:rPr lang="en-ZA" b="0" dirty="0" smtClean="0"/>
              <a:t>. It is a word that means “</a:t>
            </a:r>
            <a:r>
              <a:rPr lang="en-ZA" b="0" i="1" dirty="0" smtClean="0"/>
              <a:t>to rise up</a:t>
            </a:r>
            <a:r>
              <a:rPr lang="en-ZA" b="0" dirty="0" smtClean="0"/>
              <a:t>” or to </a:t>
            </a:r>
            <a:r>
              <a:rPr lang="en-ZA" b="0" i="1" dirty="0" smtClean="0"/>
              <a:t>“resurrect”!</a:t>
            </a:r>
            <a:r>
              <a:rPr lang="en-ZA" b="0" dirty="0" smtClean="0"/>
              <a:t> The Hebrew word for </a:t>
            </a:r>
            <a:r>
              <a:rPr lang="en-ZA" b="0" i="1" dirty="0" smtClean="0"/>
              <a:t>“helped” </a:t>
            </a:r>
            <a:r>
              <a:rPr lang="en-ZA" b="0" dirty="0" smtClean="0"/>
              <a:t>is “</a:t>
            </a:r>
            <a:r>
              <a:rPr lang="en-ZA" b="0" i="1" dirty="0" err="1" smtClean="0"/>
              <a:t>yasha</a:t>
            </a:r>
            <a:r>
              <a:rPr lang="en-ZA" b="0" i="1" dirty="0" smtClean="0"/>
              <a:t>”</a:t>
            </a:r>
            <a:r>
              <a:rPr lang="en-ZA" b="0" dirty="0" smtClean="0"/>
              <a:t> more commonly translated as </a:t>
            </a:r>
            <a:r>
              <a:rPr lang="en-ZA" b="0" i="1" dirty="0" smtClean="0"/>
              <a:t>“saved.” </a:t>
            </a:r>
            <a:r>
              <a:rPr lang="en-ZA" b="0" dirty="0" smtClean="0"/>
              <a:t>In fact it is the root of </a:t>
            </a:r>
            <a:r>
              <a:rPr lang="he-IL" dirty="0"/>
              <a:t>יהושע</a:t>
            </a:r>
            <a:r>
              <a:rPr lang="en-ZA" b="0" dirty="0" smtClean="0"/>
              <a:t>, Moses acts because he has developed a heart for the oppressed. Like </a:t>
            </a:r>
            <a:r>
              <a:rPr lang="he-IL" dirty="0"/>
              <a:t>יהושע</a:t>
            </a:r>
            <a:r>
              <a:rPr lang="en-ZA" b="0" dirty="0" smtClean="0"/>
              <a:t>, Moses’s help (salvation) is first, and then he takes them to the water (symbol of Torah) to drink.</a:t>
            </a:r>
          </a:p>
          <a:p>
            <a:pPr algn="ctr">
              <a:lnSpc>
                <a:spcPts val="2300"/>
              </a:lnSpc>
            </a:pPr>
            <a:r>
              <a:rPr lang="en-ZA" b="0" i="1" dirty="0" smtClean="0">
                <a:solidFill>
                  <a:srgbClr val="004821"/>
                </a:solidFill>
              </a:rPr>
              <a:t>“For Elohim so loved the world that He gave His only brought-forth Son, so that everyone who believes in Him should not perish but possess everlasting life. </a:t>
            </a:r>
            <a:r>
              <a:rPr lang="en-ZA" b="1" i="1" dirty="0" smtClean="0">
                <a:solidFill>
                  <a:srgbClr val="004821"/>
                </a:solidFill>
              </a:rPr>
              <a:t>(John 3:16 )</a:t>
            </a:r>
          </a:p>
          <a:p>
            <a:pPr>
              <a:lnSpc>
                <a:spcPts val="2300"/>
              </a:lnSpc>
            </a:pPr>
            <a:endParaRPr lang="en-ZA" dirty="0" smtClean="0"/>
          </a:p>
          <a:p>
            <a:pPr algn="just">
              <a:lnSpc>
                <a:spcPts val="23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DIRTY WATER (WORD)</a:t>
            </a:r>
            <a:endParaRPr lang="en-ZA" dirty="0"/>
          </a:p>
        </p:txBody>
      </p:sp>
      <p:sp>
        <p:nvSpPr>
          <p:cNvPr id="3" name="Content Placeholder 2"/>
          <p:cNvSpPr>
            <a:spLocks noGrp="1"/>
          </p:cNvSpPr>
          <p:nvPr>
            <p:ph idx="1"/>
          </p:nvPr>
        </p:nvSpPr>
        <p:spPr/>
        <p:txBody>
          <a:bodyPr/>
          <a:lstStyle/>
          <a:p>
            <a:r>
              <a:rPr lang="en-ZA" dirty="0" smtClean="0"/>
              <a:t>The seven daughters were shepherdesses and were attempting to water their father’s flock. They had filled the troughs with clean, clear water, but evil shepherds drove them away. The result was stirred up, muddied water for their flocks. </a:t>
            </a:r>
            <a:r>
              <a:rPr lang="he-IL" dirty="0" smtClean="0"/>
              <a:t>יהוה</a:t>
            </a:r>
            <a:r>
              <a:rPr lang="en-ZA" dirty="0" smtClean="0"/>
              <a:t> made it clear how He feels about shepherds who muddy the water for His flock in Ezekiel:</a:t>
            </a:r>
          </a:p>
          <a:p>
            <a:pPr algn="ctr"/>
            <a:r>
              <a:rPr lang="en-ZA" i="1" dirty="0" smtClean="0">
                <a:solidFill>
                  <a:srgbClr val="004821"/>
                </a:solidFill>
              </a:rPr>
              <a:t>“Is it not enough for you to have eaten up the good pasture, and the rest of your pasture you trample with your feet. Or that you should drink of the clear waters, and the rest you muddy with your feet? “And as for My flock, they eat what you have trampled with your feet, and they drink what you have muddied with your feet.” ‘Therefore thus said the Master </a:t>
            </a:r>
            <a:r>
              <a:rPr lang="he-IL" i="1" dirty="0" smtClean="0">
                <a:solidFill>
                  <a:srgbClr val="004821"/>
                </a:solidFill>
              </a:rPr>
              <a:t>יהוה</a:t>
            </a:r>
            <a:r>
              <a:rPr lang="en-ZA" i="1" dirty="0" smtClean="0">
                <a:solidFill>
                  <a:srgbClr val="004821"/>
                </a:solidFill>
              </a:rPr>
              <a:t> to them, “See, I Myself shall judge between fat and lean sheep. “Because you have pushed with flank and shoulder, and thrust at all the weak ones with your horns, and scattered them abroad, therefore I shall save My flock, and let them no longer be a prey. And I shall judge between sheep and sheep</a:t>
            </a:r>
            <a:r>
              <a:rPr lang="en-ZA" b="1" i="1" dirty="0" smtClean="0">
                <a:solidFill>
                  <a:srgbClr val="004821"/>
                </a:solidFill>
              </a:rPr>
              <a:t>. (Ezekiel 34:18-22)</a:t>
            </a:r>
          </a:p>
          <a:p>
            <a:pPr algn="ctr"/>
            <a:endParaRPr lang="en-US" b="1" i="1" dirty="0" smtClean="0">
              <a:solidFill>
                <a:srgbClr val="004821"/>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RE’U’EL, TSIPPORAH,GERESHOM</a:t>
            </a:r>
            <a:endParaRPr lang="en-ZA" dirty="0"/>
          </a:p>
        </p:txBody>
      </p:sp>
      <p:sp>
        <p:nvSpPr>
          <p:cNvPr id="3" name="Content Placeholder 2"/>
          <p:cNvSpPr>
            <a:spLocks noGrp="1"/>
          </p:cNvSpPr>
          <p:nvPr>
            <p:ph idx="1"/>
          </p:nvPr>
        </p:nvSpPr>
        <p:spPr/>
        <p:txBody>
          <a:bodyPr>
            <a:normAutofit/>
          </a:bodyPr>
          <a:lstStyle/>
          <a:p>
            <a:pPr algn="ctr"/>
            <a:r>
              <a:rPr lang="en-ZA" i="1" dirty="0">
                <a:solidFill>
                  <a:srgbClr val="004821"/>
                </a:solidFill>
              </a:rPr>
              <a:t>And they came to </a:t>
            </a:r>
            <a:r>
              <a:rPr lang="en-ZA" i="1" dirty="0" err="1">
                <a:solidFill>
                  <a:srgbClr val="004821"/>
                </a:solidFill>
              </a:rPr>
              <a:t>Reʽuw’ĕl</a:t>
            </a:r>
            <a:r>
              <a:rPr lang="en-ZA" i="1" dirty="0">
                <a:solidFill>
                  <a:srgbClr val="004821"/>
                </a:solidFill>
              </a:rPr>
              <a:t> their father, </a:t>
            </a:r>
            <a:r>
              <a:rPr lang="en-ZA" i="1" dirty="0" smtClean="0">
                <a:solidFill>
                  <a:srgbClr val="004821"/>
                </a:solidFill>
              </a:rPr>
              <a:t>.. they </a:t>
            </a:r>
            <a:r>
              <a:rPr lang="en-ZA" i="1" dirty="0">
                <a:solidFill>
                  <a:srgbClr val="004821"/>
                </a:solidFill>
              </a:rPr>
              <a:t>said, “A </a:t>
            </a:r>
            <a:r>
              <a:rPr lang="en-ZA" i="1" dirty="0" err="1">
                <a:solidFill>
                  <a:srgbClr val="004821"/>
                </a:solidFill>
              </a:rPr>
              <a:t>Mitsrite</a:t>
            </a:r>
            <a:r>
              <a:rPr lang="en-ZA" i="1" dirty="0">
                <a:solidFill>
                  <a:srgbClr val="004821"/>
                </a:solidFill>
              </a:rPr>
              <a:t> rescued us from the hand of the shepherds, and he also drew enough water for us and watered the flock.” </a:t>
            </a:r>
            <a:r>
              <a:rPr lang="en-ZA" i="1" dirty="0" smtClean="0">
                <a:solidFill>
                  <a:srgbClr val="004821"/>
                </a:solidFill>
              </a:rPr>
              <a:t>… And </a:t>
            </a:r>
            <a:r>
              <a:rPr lang="en-ZA" i="1" dirty="0" err="1">
                <a:solidFill>
                  <a:srgbClr val="004821"/>
                </a:solidFill>
              </a:rPr>
              <a:t>Mosheh</a:t>
            </a:r>
            <a:r>
              <a:rPr lang="en-ZA" i="1" dirty="0">
                <a:solidFill>
                  <a:srgbClr val="004821"/>
                </a:solidFill>
              </a:rPr>
              <a:t> agreed to dwell with the man, and he gave </a:t>
            </a:r>
            <a:r>
              <a:rPr lang="en-ZA" i="1" dirty="0" err="1">
                <a:solidFill>
                  <a:srgbClr val="004821"/>
                </a:solidFill>
              </a:rPr>
              <a:t>Tsipporah</a:t>
            </a:r>
            <a:r>
              <a:rPr lang="en-ZA" i="1" dirty="0">
                <a:solidFill>
                  <a:srgbClr val="004821"/>
                </a:solidFill>
              </a:rPr>
              <a:t> his daughter to </a:t>
            </a:r>
            <a:r>
              <a:rPr lang="en-ZA" i="1" dirty="0" err="1">
                <a:solidFill>
                  <a:srgbClr val="004821"/>
                </a:solidFill>
              </a:rPr>
              <a:t>Mosheh</a:t>
            </a:r>
            <a:r>
              <a:rPr lang="en-ZA" i="1" dirty="0">
                <a:solidFill>
                  <a:srgbClr val="004821"/>
                </a:solidFill>
              </a:rPr>
              <a:t>. And she bore him a son, and he called his name </a:t>
            </a:r>
            <a:r>
              <a:rPr lang="en-ZA" i="1" dirty="0" err="1">
                <a:solidFill>
                  <a:srgbClr val="004821"/>
                </a:solidFill>
              </a:rPr>
              <a:t>Gĕreshom</a:t>
            </a:r>
            <a:r>
              <a:rPr lang="en-ZA" i="1" dirty="0">
                <a:solidFill>
                  <a:srgbClr val="004821"/>
                </a:solidFill>
              </a:rPr>
              <a:t>, for he said, “I have become a sojourner in a foreign land.” </a:t>
            </a:r>
            <a:r>
              <a:rPr lang="en-ZA" b="1" i="1" dirty="0" smtClean="0">
                <a:solidFill>
                  <a:srgbClr val="004821"/>
                </a:solidFill>
              </a:rPr>
              <a:t>(</a:t>
            </a:r>
            <a:r>
              <a:rPr lang="en-ZA" b="1" i="1" dirty="0">
                <a:solidFill>
                  <a:srgbClr val="004821"/>
                </a:solidFill>
              </a:rPr>
              <a:t>Exodus 2:18-22)</a:t>
            </a:r>
          </a:p>
          <a:p>
            <a:pPr algn="just">
              <a:lnSpc>
                <a:spcPts val="2500"/>
              </a:lnSpc>
            </a:pPr>
            <a:r>
              <a:rPr lang="en-ZA" b="0" dirty="0" smtClean="0"/>
              <a:t>These daughters of the priest, run and tell their father </a:t>
            </a:r>
            <a:r>
              <a:rPr lang="en-ZA" b="0" dirty="0" err="1" smtClean="0"/>
              <a:t>Re’uw’el</a:t>
            </a:r>
            <a:r>
              <a:rPr lang="en-ZA" b="0" dirty="0" smtClean="0"/>
              <a:t> of their rescue by the hand </a:t>
            </a:r>
            <a:r>
              <a:rPr lang="en-ZA" b="0" smtClean="0"/>
              <a:t>of </a:t>
            </a:r>
            <a:r>
              <a:rPr lang="en-ZA" b="0" smtClean="0"/>
              <a:t>Moses. </a:t>
            </a:r>
            <a:r>
              <a:rPr lang="en-ZA" b="0" dirty="0" smtClean="0"/>
              <a:t>The name we’re introduced to this “</a:t>
            </a:r>
            <a:r>
              <a:rPr lang="en-ZA" b="0" i="1" dirty="0" smtClean="0"/>
              <a:t>Priest of </a:t>
            </a:r>
            <a:r>
              <a:rPr lang="en-ZA" b="0" i="1" dirty="0" err="1" smtClean="0"/>
              <a:t>Midyan</a:t>
            </a:r>
            <a:r>
              <a:rPr lang="en-ZA" b="0" i="1" dirty="0" smtClean="0"/>
              <a:t>” </a:t>
            </a:r>
            <a:r>
              <a:rPr lang="en-ZA" b="0" dirty="0" smtClean="0"/>
              <a:t>by is “</a:t>
            </a:r>
            <a:r>
              <a:rPr lang="en-ZA" b="0" i="1" dirty="0" err="1" smtClean="0"/>
              <a:t>Re‟uw‟el</a:t>
            </a:r>
            <a:r>
              <a:rPr lang="en-ZA" b="0" i="1" dirty="0" smtClean="0"/>
              <a:t>”</a:t>
            </a:r>
            <a:r>
              <a:rPr lang="en-ZA" b="0" dirty="0" smtClean="0"/>
              <a:t>. This name literally means “</a:t>
            </a:r>
            <a:r>
              <a:rPr lang="en-ZA" b="0" i="1" dirty="0" smtClean="0"/>
              <a:t>friend of El</a:t>
            </a:r>
            <a:r>
              <a:rPr lang="en-ZA" b="0" dirty="0" smtClean="0"/>
              <a:t>”. We’ll learn more about </a:t>
            </a:r>
            <a:r>
              <a:rPr lang="en-ZA" b="0" dirty="0" err="1" smtClean="0"/>
              <a:t>Re’uw’el</a:t>
            </a:r>
            <a:r>
              <a:rPr lang="en-ZA" b="0" dirty="0" smtClean="0"/>
              <a:t> and his other name</a:t>
            </a:r>
            <a:r>
              <a:rPr lang="en-ZA" b="0" i="1" dirty="0" smtClean="0"/>
              <a:t>, </a:t>
            </a:r>
            <a:r>
              <a:rPr lang="en-ZA" b="0" i="1" dirty="0" err="1" smtClean="0"/>
              <a:t>Yithro</a:t>
            </a:r>
            <a:r>
              <a:rPr lang="en-ZA" b="0" dirty="0" smtClean="0"/>
              <a:t>. </a:t>
            </a:r>
            <a:r>
              <a:rPr lang="en-ZA" b="0" dirty="0" err="1" smtClean="0"/>
              <a:t>Re’uw’el</a:t>
            </a:r>
            <a:r>
              <a:rPr lang="en-ZA" b="0" dirty="0" smtClean="0"/>
              <a:t> offers Moses a place in the family, work and a wife, </a:t>
            </a:r>
            <a:r>
              <a:rPr lang="en-ZA" b="0" dirty="0" err="1" smtClean="0"/>
              <a:t>Tsipporah</a:t>
            </a:r>
            <a:r>
              <a:rPr lang="en-ZA" b="0" dirty="0" smtClean="0"/>
              <a:t>; whose name means “</a:t>
            </a:r>
            <a:r>
              <a:rPr lang="en-ZA" b="0" i="1" dirty="0" smtClean="0"/>
              <a:t>little bird” or “sparrow</a:t>
            </a:r>
            <a:r>
              <a:rPr lang="en-ZA" b="0" dirty="0" smtClean="0"/>
              <a:t>”. And, they have their first son, </a:t>
            </a:r>
            <a:r>
              <a:rPr lang="en-ZA" b="0" dirty="0" err="1" smtClean="0"/>
              <a:t>Gereshom</a:t>
            </a:r>
            <a:r>
              <a:rPr lang="en-ZA" b="0" dirty="0" smtClean="0"/>
              <a:t>. His name literally means “</a:t>
            </a:r>
            <a:r>
              <a:rPr lang="en-ZA" b="0" i="1" dirty="0" smtClean="0"/>
              <a:t>stranger” or “one expelled”</a:t>
            </a:r>
            <a:r>
              <a:rPr lang="en-ZA" b="0" dirty="0" smtClean="0"/>
              <a:t>.</a:t>
            </a:r>
          </a:p>
          <a:p>
            <a:pPr>
              <a:lnSpc>
                <a:spcPts val="25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SH’MOT</a:t>
            </a:r>
            <a:endParaRPr lang="en-ZA" dirty="0"/>
          </a:p>
        </p:txBody>
      </p:sp>
      <p:sp>
        <p:nvSpPr>
          <p:cNvPr id="3" name="Content Placeholder 2"/>
          <p:cNvSpPr>
            <a:spLocks noGrp="1"/>
          </p:cNvSpPr>
          <p:nvPr>
            <p:ph idx="1"/>
          </p:nvPr>
        </p:nvSpPr>
        <p:spPr/>
        <p:txBody>
          <a:bodyPr>
            <a:normAutofit/>
          </a:bodyPr>
          <a:lstStyle/>
          <a:p>
            <a:r>
              <a:rPr lang="en-US" b="0" dirty="0" smtClean="0"/>
              <a:t>The second book of the Torah is Exodus, or </a:t>
            </a:r>
            <a:r>
              <a:rPr lang="en-US" b="0" i="1" dirty="0" err="1" smtClean="0"/>
              <a:t>Sh'mot</a:t>
            </a:r>
            <a:r>
              <a:rPr lang="en-US" b="0" dirty="0" smtClean="0"/>
              <a:t>, which means </a:t>
            </a:r>
            <a:r>
              <a:rPr lang="en-US" b="0" i="1" dirty="0" smtClean="0"/>
              <a:t>"Names." </a:t>
            </a:r>
            <a:r>
              <a:rPr lang="en-US" b="0" dirty="0" smtClean="0"/>
              <a:t>Names are important to </a:t>
            </a:r>
            <a:r>
              <a:rPr lang="he-IL" dirty="0"/>
              <a:t>יהוה</a:t>
            </a:r>
            <a:r>
              <a:rPr lang="en-US" b="0" dirty="0" smtClean="0"/>
              <a:t>, Who considers Israel His family and thus remembers every person. </a:t>
            </a:r>
            <a:r>
              <a:rPr lang="en-US" b="0" i="1" dirty="0" smtClean="0">
                <a:solidFill>
                  <a:srgbClr val="004821"/>
                </a:solidFill>
              </a:rPr>
              <a:t>"For lo, I will command and I will sift the house of Israel among the nations, like corn is sifted in a sieve, yet shall not the least grain fall </a:t>
            </a:r>
            <a:r>
              <a:rPr lang="en-US" b="0" dirty="0" smtClean="0">
                <a:solidFill>
                  <a:srgbClr val="004821"/>
                </a:solidFill>
              </a:rPr>
              <a:t>[and become forgotten] </a:t>
            </a:r>
            <a:r>
              <a:rPr lang="en-US" b="0" i="1" dirty="0" smtClean="0">
                <a:solidFill>
                  <a:srgbClr val="004821"/>
                </a:solidFill>
              </a:rPr>
              <a:t>upon the earth" </a:t>
            </a:r>
            <a:r>
              <a:rPr lang="en-US" i="1" dirty="0" smtClean="0">
                <a:solidFill>
                  <a:srgbClr val="004821"/>
                </a:solidFill>
              </a:rPr>
              <a:t>(Amos 9:9). </a:t>
            </a:r>
          </a:p>
          <a:p>
            <a:r>
              <a:rPr lang="en-US" i="1" dirty="0" smtClean="0"/>
              <a:t>In Exodus, </a:t>
            </a:r>
            <a:r>
              <a:rPr lang="he-IL" i="1" dirty="0"/>
              <a:t> יהושע</a:t>
            </a:r>
            <a:r>
              <a:rPr lang="en-US" i="1" dirty="0" smtClean="0"/>
              <a:t>, the Living Torah, is seen as: </a:t>
            </a:r>
          </a:p>
          <a:p>
            <a:pPr marL="273050" indent="-273050" algn="just">
              <a:buFont typeface="Arial" pitchFamily="34" charset="0"/>
              <a:buChar char="•"/>
            </a:pPr>
            <a:r>
              <a:rPr lang="en-US" b="0" dirty="0" smtClean="0"/>
              <a:t>Deliverer (Acts 5:31); </a:t>
            </a:r>
          </a:p>
          <a:p>
            <a:pPr marL="273050" indent="-273050" algn="just">
              <a:buFont typeface="Arial" pitchFamily="34" charset="0"/>
              <a:buChar char="•"/>
            </a:pPr>
            <a:r>
              <a:rPr lang="en-US" b="0" dirty="0" smtClean="0"/>
              <a:t>Mediator (Heb. 8:6); </a:t>
            </a:r>
          </a:p>
          <a:p>
            <a:pPr marL="273050" indent="-273050" algn="just">
              <a:buFont typeface="Arial" pitchFamily="34" charset="0"/>
              <a:buChar char="•"/>
            </a:pPr>
            <a:r>
              <a:rPr lang="en-US" b="0" dirty="0" smtClean="0"/>
              <a:t>Lawgiver-Moses (Heb. 8:10); </a:t>
            </a:r>
          </a:p>
          <a:p>
            <a:pPr marL="273050" indent="-273050" algn="just">
              <a:buFont typeface="Arial" pitchFamily="34" charset="0"/>
              <a:buChar char="•"/>
            </a:pPr>
            <a:r>
              <a:rPr lang="en-US" b="0" dirty="0" smtClean="0"/>
              <a:t>High Priest-Aaron (Heb. 2:17); </a:t>
            </a:r>
          </a:p>
          <a:p>
            <a:pPr marL="273050" indent="-273050" algn="just">
              <a:buFont typeface="Arial" pitchFamily="34" charset="0"/>
              <a:buChar char="•"/>
            </a:pPr>
            <a:r>
              <a:rPr lang="en-US" b="0" dirty="0" smtClean="0"/>
              <a:t>Passover Lamb (Ezek. 12; 1 Cor. 5:7); </a:t>
            </a:r>
          </a:p>
          <a:p>
            <a:pPr marL="273050" indent="-273050" algn="just">
              <a:buFont typeface="Arial" pitchFamily="34" charset="0"/>
              <a:buChar char="•"/>
            </a:pPr>
            <a:r>
              <a:rPr lang="en-US" b="0" dirty="0" smtClean="0"/>
              <a:t>Tabernacle of God with men (Ex. 25-40; Jn. 1:14).</a:t>
            </a:r>
            <a:endParaRPr lang="en-ZA"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TESTS</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The rabbis tell us that Moses has now passed three very important tests that point him out as “</a:t>
            </a:r>
            <a:r>
              <a:rPr lang="en-ZA" b="0" i="1" dirty="0" smtClean="0"/>
              <a:t>the deliverer” </a:t>
            </a:r>
            <a:r>
              <a:rPr lang="en-ZA" b="0" dirty="0" smtClean="0"/>
              <a:t>of Israel. </a:t>
            </a:r>
          </a:p>
          <a:p>
            <a:pPr marL="457200" indent="-457200" algn="just">
              <a:lnSpc>
                <a:spcPts val="2100"/>
              </a:lnSpc>
              <a:buFont typeface="+mj-lt"/>
              <a:buAutoNum type="arabicPeriod"/>
            </a:pPr>
            <a:r>
              <a:rPr lang="en-ZA" b="0" dirty="0" smtClean="0"/>
              <a:t>Moses sees an Egyptian beating a Hebrew. The Hebrew word used here for </a:t>
            </a:r>
            <a:r>
              <a:rPr lang="en-ZA" b="0" i="1" dirty="0" smtClean="0"/>
              <a:t>“beating” is “</a:t>
            </a:r>
            <a:r>
              <a:rPr lang="en-ZA" b="0" i="1" dirty="0" err="1" smtClean="0"/>
              <a:t>nakah</a:t>
            </a:r>
            <a:r>
              <a:rPr lang="en-ZA" b="0" dirty="0" smtClean="0"/>
              <a:t>” (nun-</a:t>
            </a:r>
            <a:r>
              <a:rPr lang="en-ZA" b="0" dirty="0" err="1" smtClean="0"/>
              <a:t>kaf</a:t>
            </a:r>
            <a:r>
              <a:rPr lang="en-ZA" b="0" dirty="0" smtClean="0"/>
              <a:t>-hey) and also means </a:t>
            </a:r>
            <a:r>
              <a:rPr lang="en-ZA" b="0" i="1" dirty="0" smtClean="0"/>
              <a:t>“kill” or “killing”.</a:t>
            </a:r>
            <a:r>
              <a:rPr lang="en-ZA" b="0" dirty="0" smtClean="0"/>
              <a:t> Moses intervenes. He would know the penalty for killing an Egyptian. But, Moses acts to protect his brother. </a:t>
            </a:r>
          </a:p>
          <a:p>
            <a:pPr marL="457200" indent="-457200" algn="just">
              <a:lnSpc>
                <a:spcPts val="2100"/>
              </a:lnSpc>
              <a:buFont typeface="+mj-lt"/>
              <a:buAutoNum type="arabicPeriod"/>
            </a:pPr>
            <a:r>
              <a:rPr lang="en-ZA" b="0" dirty="0" smtClean="0"/>
              <a:t>The next day Moses goes out and sees a Hebrew beating, or killing, another Hebrew. In order to promote peace and protect a brother Hebrew, Moses intervenes again. </a:t>
            </a:r>
          </a:p>
          <a:p>
            <a:pPr marL="457200" indent="-457200" algn="just">
              <a:lnSpc>
                <a:spcPts val="2100"/>
              </a:lnSpc>
              <a:buFont typeface="+mj-lt"/>
              <a:buAutoNum type="arabicPeriod"/>
            </a:pPr>
            <a:r>
              <a:rPr lang="en-ZA" b="0" dirty="0" smtClean="0"/>
              <a:t>Then, after he flees to </a:t>
            </a:r>
            <a:r>
              <a:rPr lang="en-ZA" b="0" dirty="0" err="1" smtClean="0"/>
              <a:t>Midyan</a:t>
            </a:r>
            <a:r>
              <a:rPr lang="en-ZA" b="0" dirty="0" smtClean="0"/>
              <a:t>, we read that he intervenes on behalf of </a:t>
            </a:r>
            <a:r>
              <a:rPr lang="en-ZA" b="0" dirty="0" err="1" smtClean="0"/>
              <a:t>Yithro’s</a:t>
            </a:r>
            <a:r>
              <a:rPr lang="en-ZA" b="0" dirty="0" smtClean="0"/>
              <a:t> seven daughters and the flock of sheep. Here, as a stranger, he had no way of knowing who these </a:t>
            </a:r>
            <a:r>
              <a:rPr lang="en-ZA" b="0" i="1" dirty="0" smtClean="0"/>
              <a:t>“shepherds</a:t>
            </a:r>
            <a:r>
              <a:rPr lang="en-ZA" b="0" dirty="0" smtClean="0"/>
              <a:t>” were, or the circumstances of what he was witnessing; but he comes to the rescue of the daughters of </a:t>
            </a:r>
            <a:r>
              <a:rPr lang="en-ZA" b="0" dirty="0" err="1" smtClean="0"/>
              <a:t>Yithro</a:t>
            </a:r>
            <a:r>
              <a:rPr lang="en-ZA" b="0" dirty="0" smtClean="0"/>
              <a:t> and waters the flock. </a:t>
            </a:r>
          </a:p>
          <a:p>
            <a:pPr algn="just">
              <a:lnSpc>
                <a:spcPts val="2100"/>
              </a:lnSpc>
            </a:pPr>
            <a:r>
              <a:rPr lang="en-ZA" b="0" dirty="0" smtClean="0"/>
              <a:t>Three times he demonstrates his love and concern for people, Israel and also the</a:t>
            </a:r>
            <a:r>
              <a:rPr lang="en-ZA" b="0" i="1" dirty="0" smtClean="0"/>
              <a:t> “</a:t>
            </a:r>
            <a:r>
              <a:rPr lang="en-ZA" b="0" i="1" dirty="0" err="1" smtClean="0"/>
              <a:t>ger</a:t>
            </a:r>
            <a:r>
              <a:rPr lang="en-ZA" b="0" i="1" dirty="0" smtClean="0"/>
              <a:t>” or “foreigner”.</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BRING TO MIND</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a:solidFill>
                  <a:srgbClr val="004821"/>
                </a:solidFill>
              </a:rPr>
              <a:t>And it came to be after these many days that the sovereign of </a:t>
            </a:r>
            <a:r>
              <a:rPr lang="en-ZA" i="1" dirty="0" err="1">
                <a:solidFill>
                  <a:srgbClr val="004821"/>
                </a:solidFill>
              </a:rPr>
              <a:t>Mitsrayim</a:t>
            </a:r>
            <a:r>
              <a:rPr lang="en-ZA" i="1" dirty="0">
                <a:solidFill>
                  <a:srgbClr val="004821"/>
                </a:solidFill>
              </a:rPr>
              <a:t> died. And the children of </a:t>
            </a:r>
            <a:r>
              <a:rPr lang="en-ZA" i="1" dirty="0" err="1">
                <a:solidFill>
                  <a:srgbClr val="004821"/>
                </a:solidFill>
              </a:rPr>
              <a:t>Yisra’ĕl</a:t>
            </a:r>
            <a:r>
              <a:rPr lang="en-ZA" i="1" dirty="0">
                <a:solidFill>
                  <a:srgbClr val="004821"/>
                </a:solidFill>
              </a:rPr>
              <a:t> groaned because of the slavery, and they cried out. And their cry came up to Elohim because of the slavery. And Elohim heard their groaning, and Elohim remembered His covenant with </a:t>
            </a:r>
            <a:r>
              <a:rPr lang="en-ZA" i="1" dirty="0" err="1">
                <a:solidFill>
                  <a:srgbClr val="004821"/>
                </a:solidFill>
              </a:rPr>
              <a:t>Aḇraham</a:t>
            </a:r>
            <a:r>
              <a:rPr lang="en-ZA" i="1" dirty="0">
                <a:solidFill>
                  <a:srgbClr val="004821"/>
                </a:solidFill>
              </a:rPr>
              <a:t>, with </a:t>
            </a:r>
            <a:r>
              <a:rPr lang="en-ZA" i="1" dirty="0" err="1">
                <a:solidFill>
                  <a:srgbClr val="004821"/>
                </a:solidFill>
              </a:rPr>
              <a:t>Yitsḥaq</a:t>
            </a:r>
            <a:r>
              <a:rPr lang="en-ZA" i="1" dirty="0">
                <a:solidFill>
                  <a:srgbClr val="004821"/>
                </a:solidFill>
              </a:rPr>
              <a:t>, and with </a:t>
            </a:r>
            <a:r>
              <a:rPr lang="en-ZA" i="1" dirty="0" err="1">
                <a:solidFill>
                  <a:srgbClr val="004821"/>
                </a:solidFill>
              </a:rPr>
              <a:t>Yaʽaqob</a:t>
            </a:r>
            <a:r>
              <a:rPr lang="en-ZA" i="1" dirty="0">
                <a:solidFill>
                  <a:srgbClr val="004821"/>
                </a:solidFill>
              </a:rPr>
              <a:t>̱. And Elohim looked on the children of </a:t>
            </a:r>
            <a:r>
              <a:rPr lang="en-ZA" i="1" dirty="0" err="1">
                <a:solidFill>
                  <a:srgbClr val="004821"/>
                </a:solidFill>
              </a:rPr>
              <a:t>Yisra’ĕl</a:t>
            </a:r>
            <a:r>
              <a:rPr lang="en-ZA" i="1" dirty="0">
                <a:solidFill>
                  <a:srgbClr val="004821"/>
                </a:solidFill>
              </a:rPr>
              <a:t>, and Elohim knew! </a:t>
            </a:r>
          </a:p>
          <a:p>
            <a:pPr algn="ctr">
              <a:lnSpc>
                <a:spcPts val="2300"/>
              </a:lnSpc>
            </a:pPr>
            <a:r>
              <a:rPr lang="en-ZA" b="1" i="1" dirty="0">
                <a:solidFill>
                  <a:srgbClr val="004821"/>
                </a:solidFill>
              </a:rPr>
              <a:t>(Exodus 2:23-25</a:t>
            </a:r>
            <a:r>
              <a:rPr lang="en-ZA" b="1" i="1" dirty="0" smtClean="0">
                <a:solidFill>
                  <a:srgbClr val="004821"/>
                </a:solidFill>
              </a:rPr>
              <a:t>)</a:t>
            </a:r>
          </a:p>
          <a:p>
            <a:pPr>
              <a:lnSpc>
                <a:spcPts val="2300"/>
              </a:lnSpc>
            </a:pPr>
            <a:r>
              <a:rPr lang="en-ZA" dirty="0" smtClean="0"/>
              <a:t> </a:t>
            </a:r>
            <a:r>
              <a:rPr lang="en-ZA" b="0" dirty="0" smtClean="0"/>
              <a:t>Now, one would think that when this Pharaoh, who was doing evil to the Children of Israel, died that they would be happy. But, we’re told they groaned because of the slavery and cried out. The </a:t>
            </a:r>
            <a:r>
              <a:rPr lang="en-ZA" b="0" dirty="0" err="1" smtClean="0"/>
              <a:t>Midrash</a:t>
            </a:r>
            <a:r>
              <a:rPr lang="en-ZA" b="0" dirty="0" smtClean="0"/>
              <a:t> teaches that the new Pharaoh was even harsher to them that his predecessor. But, Elohim heard their </a:t>
            </a:r>
            <a:r>
              <a:rPr lang="en-ZA" b="0" dirty="0" err="1" smtClean="0"/>
              <a:t>groanings</a:t>
            </a:r>
            <a:r>
              <a:rPr lang="en-ZA" b="0" dirty="0" smtClean="0"/>
              <a:t> and we’re told He remembered His covenant with Abraham, Isaac and Jacob. It’s not that </a:t>
            </a:r>
            <a:r>
              <a:rPr lang="en-ZA" b="0" dirty="0" err="1" smtClean="0"/>
              <a:t>Elohim</a:t>
            </a:r>
            <a:r>
              <a:rPr lang="en-ZA" b="0" dirty="0" smtClean="0"/>
              <a:t> forgot His covenant; the Hebrew word here is “</a:t>
            </a:r>
            <a:r>
              <a:rPr lang="en-ZA" b="0" i="1" dirty="0" err="1" smtClean="0"/>
              <a:t>zakar</a:t>
            </a:r>
            <a:r>
              <a:rPr lang="en-ZA" b="0" i="1" dirty="0" smtClean="0"/>
              <a:t>” </a:t>
            </a:r>
            <a:r>
              <a:rPr lang="en-ZA" b="0" dirty="0" smtClean="0"/>
              <a:t>which more perfectly means “</a:t>
            </a:r>
            <a:r>
              <a:rPr lang="en-ZA" b="0" i="1" dirty="0" smtClean="0"/>
              <a:t>bring to mind”. </a:t>
            </a:r>
            <a:r>
              <a:rPr lang="en-ZA" b="0" dirty="0" smtClean="0"/>
              <a:t>In other words, </a:t>
            </a:r>
            <a:r>
              <a:rPr lang="he-IL" b="0" i="1" dirty="0" smtClean="0"/>
              <a:t>יהוה</a:t>
            </a:r>
            <a:r>
              <a:rPr lang="en-ZA" b="0" dirty="0" smtClean="0"/>
              <a:t> didn’t forget; He purposely brought </a:t>
            </a:r>
            <a:r>
              <a:rPr lang="en-ZA" b="0" i="1" dirty="0" smtClean="0"/>
              <a:t>“it” </a:t>
            </a:r>
            <a:r>
              <a:rPr lang="en-ZA" b="0" dirty="0" smtClean="0"/>
              <a:t>to mind. And, as </a:t>
            </a:r>
            <a:r>
              <a:rPr lang="he-IL" b="0" i="1" dirty="0" smtClean="0"/>
              <a:t>יהוה</a:t>
            </a:r>
            <a:r>
              <a:rPr lang="en-ZA" b="0" dirty="0" smtClean="0"/>
              <a:t> looked upon the Children of Israel, He knew that it was time.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YITRO</a:t>
            </a:r>
            <a:endParaRPr lang="en-ZA" dirty="0"/>
          </a:p>
        </p:txBody>
      </p:sp>
      <p:sp>
        <p:nvSpPr>
          <p:cNvPr id="3" name="Content Placeholder 2"/>
          <p:cNvSpPr>
            <a:spLocks noGrp="1"/>
          </p:cNvSpPr>
          <p:nvPr>
            <p:ph idx="1"/>
          </p:nvPr>
        </p:nvSpPr>
        <p:spPr/>
        <p:txBody>
          <a:bodyPr>
            <a:noAutofit/>
          </a:bodyPr>
          <a:lstStyle/>
          <a:p>
            <a:pPr algn="ctr"/>
            <a:r>
              <a:rPr lang="en-ZA" i="1" dirty="0">
                <a:solidFill>
                  <a:srgbClr val="004821"/>
                </a:solidFill>
              </a:rPr>
              <a:t>And </a:t>
            </a:r>
            <a:r>
              <a:rPr lang="en-ZA" i="1" dirty="0" err="1">
                <a:solidFill>
                  <a:srgbClr val="004821"/>
                </a:solidFill>
              </a:rPr>
              <a:t>Mosheh</a:t>
            </a:r>
            <a:r>
              <a:rPr lang="en-ZA" i="1" dirty="0">
                <a:solidFill>
                  <a:srgbClr val="004821"/>
                </a:solidFill>
              </a:rPr>
              <a:t> was shepherding the flock of </a:t>
            </a:r>
            <a:r>
              <a:rPr lang="en-ZA" i="1" dirty="0" err="1">
                <a:solidFill>
                  <a:srgbClr val="004821"/>
                </a:solidFill>
              </a:rPr>
              <a:t>Yithro</a:t>
            </a:r>
            <a:r>
              <a:rPr lang="en-ZA" i="1" dirty="0">
                <a:solidFill>
                  <a:srgbClr val="004821"/>
                </a:solidFill>
              </a:rPr>
              <a:t> his father-in-law, the priest of </a:t>
            </a:r>
            <a:r>
              <a:rPr lang="en-ZA" i="1" dirty="0" err="1">
                <a:solidFill>
                  <a:srgbClr val="004821"/>
                </a:solidFill>
              </a:rPr>
              <a:t>Miḏyan</a:t>
            </a:r>
            <a:r>
              <a:rPr lang="en-ZA" i="1" dirty="0">
                <a:solidFill>
                  <a:srgbClr val="004821"/>
                </a:solidFill>
              </a:rPr>
              <a:t>. And he led the flock to the back of the wilderness, and came to </a:t>
            </a:r>
            <a:r>
              <a:rPr lang="en-ZA" i="1" dirty="0" err="1">
                <a:solidFill>
                  <a:srgbClr val="004821"/>
                </a:solidFill>
              </a:rPr>
              <a:t>Ḥorĕb</a:t>
            </a:r>
            <a:r>
              <a:rPr lang="en-ZA" i="1" dirty="0">
                <a:solidFill>
                  <a:srgbClr val="004821"/>
                </a:solidFill>
              </a:rPr>
              <a:t>̱, the mountain of Elohim</a:t>
            </a:r>
            <a:r>
              <a:rPr lang="en-ZA" b="1" i="1" dirty="0">
                <a:solidFill>
                  <a:srgbClr val="004821"/>
                </a:solidFill>
              </a:rPr>
              <a:t>. </a:t>
            </a:r>
            <a:r>
              <a:rPr lang="en-ZA" b="1" i="1" dirty="0" smtClean="0">
                <a:solidFill>
                  <a:srgbClr val="004821"/>
                </a:solidFill>
              </a:rPr>
              <a:t>(Exodus </a:t>
            </a:r>
            <a:r>
              <a:rPr lang="en-ZA" b="1" i="1" dirty="0">
                <a:solidFill>
                  <a:srgbClr val="004821"/>
                </a:solidFill>
              </a:rPr>
              <a:t>3:1)</a:t>
            </a:r>
          </a:p>
          <a:p>
            <a:pPr algn="just">
              <a:lnSpc>
                <a:spcPts val="2300"/>
              </a:lnSpc>
            </a:pPr>
            <a:r>
              <a:rPr lang="en-ZA" b="0" dirty="0" smtClean="0"/>
              <a:t>Moses is shepherding his father-in-law’s flock. But, his father-in-law’s name is now “</a:t>
            </a:r>
            <a:r>
              <a:rPr lang="en-ZA" b="0" i="1" dirty="0" err="1" smtClean="0"/>
              <a:t>Yithro</a:t>
            </a:r>
            <a:r>
              <a:rPr lang="en-ZA" b="0" i="1" dirty="0" smtClean="0"/>
              <a:t>”, </a:t>
            </a:r>
            <a:r>
              <a:rPr lang="en-ZA" b="0" dirty="0" smtClean="0"/>
              <a:t>or </a:t>
            </a:r>
            <a:r>
              <a:rPr lang="en-ZA" b="0" dirty="0" err="1" smtClean="0"/>
              <a:t>Jethro</a:t>
            </a:r>
            <a:r>
              <a:rPr lang="en-ZA" b="0" dirty="0" smtClean="0"/>
              <a:t> according to most English translations. </a:t>
            </a:r>
            <a:r>
              <a:rPr lang="en-ZA" b="1" dirty="0" smtClean="0"/>
              <a:t>Note: </a:t>
            </a:r>
            <a:r>
              <a:rPr lang="en-ZA" b="0" dirty="0" smtClean="0"/>
              <a:t>Moses rescues the “</a:t>
            </a:r>
            <a:r>
              <a:rPr lang="en-ZA" b="0" i="1" dirty="0" smtClean="0"/>
              <a:t>daughters” </a:t>
            </a:r>
            <a:r>
              <a:rPr lang="en-ZA" b="0" dirty="0" smtClean="0"/>
              <a:t>and waters the </a:t>
            </a:r>
            <a:r>
              <a:rPr lang="en-ZA" b="0" i="1" dirty="0" smtClean="0"/>
              <a:t>“flock”. </a:t>
            </a:r>
            <a:r>
              <a:rPr lang="en-ZA" b="0" dirty="0" smtClean="0"/>
              <a:t>Now, he’s elevated to shepherd, tending, feeding and watering that flock continually. </a:t>
            </a:r>
          </a:p>
          <a:p>
            <a:pPr algn="just">
              <a:lnSpc>
                <a:spcPts val="2300"/>
              </a:lnSpc>
            </a:pPr>
            <a:r>
              <a:rPr lang="en-ZA" b="0" dirty="0" smtClean="0"/>
              <a:t>His father-in-law has gone scripturally from being “</a:t>
            </a:r>
            <a:r>
              <a:rPr lang="en-ZA" b="0" dirty="0" err="1" smtClean="0"/>
              <a:t>Re‟uw‟el</a:t>
            </a:r>
            <a:r>
              <a:rPr lang="en-ZA" b="0" dirty="0" smtClean="0"/>
              <a:t>” (friend of </a:t>
            </a:r>
            <a:r>
              <a:rPr lang="en-ZA" b="0" dirty="0" err="1" smtClean="0"/>
              <a:t>Elohim</a:t>
            </a:r>
            <a:r>
              <a:rPr lang="en-ZA" b="0" dirty="0" smtClean="0"/>
              <a:t>) to “</a:t>
            </a:r>
            <a:r>
              <a:rPr lang="en-ZA" b="0" i="1" dirty="0" err="1" smtClean="0"/>
              <a:t>Yithro</a:t>
            </a:r>
            <a:r>
              <a:rPr lang="en-ZA" b="0" dirty="0" smtClean="0"/>
              <a:t>”, which means “</a:t>
            </a:r>
            <a:r>
              <a:rPr lang="en-ZA" b="0" i="1" dirty="0" smtClean="0"/>
              <a:t>abundant” or “that which exceeds measure</a:t>
            </a:r>
            <a:r>
              <a:rPr lang="en-ZA" b="0" dirty="0" smtClean="0"/>
              <a:t>” and “</a:t>
            </a:r>
            <a:r>
              <a:rPr lang="en-ZA" b="0" dirty="0" err="1" smtClean="0"/>
              <a:t>Yithro</a:t>
            </a:r>
            <a:r>
              <a:rPr lang="en-ZA" b="0" dirty="0" smtClean="0"/>
              <a:t>” also means “</a:t>
            </a:r>
            <a:r>
              <a:rPr lang="en-ZA" b="0" i="1" dirty="0" smtClean="0"/>
              <a:t>excellence</a:t>
            </a:r>
            <a:r>
              <a:rPr lang="en-ZA" b="0" dirty="0" smtClean="0"/>
              <a:t>”. Now, he’s still </a:t>
            </a:r>
            <a:r>
              <a:rPr lang="en-ZA" b="0" dirty="0" err="1" smtClean="0"/>
              <a:t>Re‟uw‟el</a:t>
            </a:r>
            <a:r>
              <a:rPr lang="en-ZA" b="0" dirty="0" smtClean="0"/>
              <a:t>, still the “</a:t>
            </a:r>
            <a:r>
              <a:rPr lang="en-ZA" b="0" i="1" dirty="0" smtClean="0"/>
              <a:t>Friend of El</a:t>
            </a:r>
            <a:r>
              <a:rPr lang="en-ZA" b="0" dirty="0" smtClean="0"/>
              <a:t>”, as he’s called by that name elsewhere. But now, he’s the </a:t>
            </a:r>
            <a:r>
              <a:rPr lang="en-ZA" b="0" i="1" dirty="0" smtClean="0"/>
              <a:t>“Friend of El” </a:t>
            </a:r>
            <a:r>
              <a:rPr lang="en-ZA" b="0" dirty="0" smtClean="0"/>
              <a:t>and he is </a:t>
            </a:r>
            <a:r>
              <a:rPr lang="en-ZA" b="0" i="1" dirty="0" smtClean="0"/>
              <a:t>“abundant”, he “exceeds measure” </a:t>
            </a:r>
            <a:r>
              <a:rPr lang="en-ZA" b="0" dirty="0" smtClean="0"/>
              <a:t>and he is </a:t>
            </a:r>
            <a:r>
              <a:rPr lang="en-ZA" b="0" i="1" dirty="0" smtClean="0"/>
              <a:t>“excellent</a:t>
            </a:r>
            <a:r>
              <a:rPr lang="en-ZA" b="0" dirty="0" smtClean="0"/>
              <a:t>”. This man, although a </a:t>
            </a:r>
            <a:r>
              <a:rPr lang="en-ZA" b="0" dirty="0" err="1" smtClean="0"/>
              <a:t>Midyanite</a:t>
            </a:r>
            <a:r>
              <a:rPr lang="en-ZA" b="0" dirty="0" smtClean="0"/>
              <a:t> (of </a:t>
            </a:r>
            <a:r>
              <a:rPr lang="en-ZA" b="0" dirty="0" err="1" smtClean="0"/>
              <a:t>Yishma’el</a:t>
            </a:r>
            <a:r>
              <a:rPr lang="en-ZA" b="0" dirty="0" smtClean="0"/>
              <a:t>), is a “Priest” whom </a:t>
            </a:r>
            <a:r>
              <a:rPr lang="he-IL" b="0" i="1" dirty="0" smtClean="0"/>
              <a:t>יהוה</a:t>
            </a:r>
            <a:r>
              <a:rPr lang="en-ZA" b="0" dirty="0" smtClean="0"/>
              <a:t> has placed in the wilderness to meet, teach and advise His servant Moshe. He is not a pagan. </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JETHRO</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a:xfrm>
            <a:off x="323528" y="1600200"/>
            <a:ext cx="8496944" cy="5257800"/>
          </a:xfrm>
        </p:spPr>
        <p:txBody>
          <a:bodyPr>
            <a:noAutofit/>
          </a:bodyPr>
          <a:lstStyle/>
          <a:p>
            <a:pPr algn="just">
              <a:lnSpc>
                <a:spcPts val="2300"/>
              </a:lnSpc>
            </a:pPr>
            <a:r>
              <a:rPr lang="en-ZA" b="0" dirty="0" smtClean="0">
                <a:solidFill>
                  <a:srgbClr val="C00000"/>
                </a:solidFill>
              </a:rPr>
              <a:t>In the city of </a:t>
            </a:r>
            <a:r>
              <a:rPr lang="en-ZA" b="0" dirty="0" err="1" smtClean="0">
                <a:solidFill>
                  <a:srgbClr val="C00000"/>
                </a:solidFill>
              </a:rPr>
              <a:t>Midian</a:t>
            </a:r>
            <a:r>
              <a:rPr lang="en-ZA" b="0" dirty="0" smtClean="0">
                <a:solidFill>
                  <a:srgbClr val="C00000"/>
                </a:solidFill>
              </a:rPr>
              <a:t>, named thus for a son of Abraham by </a:t>
            </a:r>
            <a:r>
              <a:rPr lang="en-ZA" b="0" dirty="0" err="1" smtClean="0">
                <a:solidFill>
                  <a:srgbClr val="C00000"/>
                </a:solidFill>
              </a:rPr>
              <a:t>Keturah</a:t>
            </a:r>
            <a:r>
              <a:rPr lang="en-ZA" b="0" dirty="0" smtClean="0">
                <a:solidFill>
                  <a:srgbClr val="C00000"/>
                </a:solidFill>
              </a:rPr>
              <a:t>, the man </a:t>
            </a:r>
            <a:r>
              <a:rPr lang="en-ZA" b="0" dirty="0" err="1" smtClean="0">
                <a:solidFill>
                  <a:srgbClr val="C00000"/>
                </a:solidFill>
              </a:rPr>
              <a:t>Jethro</a:t>
            </a:r>
            <a:r>
              <a:rPr lang="en-ZA" b="0" dirty="0" smtClean="0">
                <a:solidFill>
                  <a:srgbClr val="C00000"/>
                </a:solidFill>
              </a:rPr>
              <a:t> had lived for many years, doing a priest's service before the idols. He grew more and more convinced of the vanity of idol worship. His priesthood became repugnant to him, and he resolved to give up his, charge. He stood before his townsmen, and said, "</a:t>
            </a:r>
            <a:r>
              <a:rPr lang="en-ZA" b="0" i="1" dirty="0" smtClean="0">
                <a:solidFill>
                  <a:srgbClr val="C00000"/>
                </a:solidFill>
              </a:rPr>
              <a:t>Until now I performed your service before the idols, but I have grown too old for the duties of the office. Choose, therefore, whomever you would choose in my place." </a:t>
            </a:r>
            <a:r>
              <a:rPr lang="en-ZA" b="0" dirty="0" smtClean="0">
                <a:solidFill>
                  <a:srgbClr val="C00000"/>
                </a:solidFill>
              </a:rPr>
              <a:t>..Suspecting </a:t>
            </a:r>
            <a:r>
              <a:rPr lang="en-ZA" b="0" dirty="0" err="1" smtClean="0">
                <a:solidFill>
                  <a:srgbClr val="C00000"/>
                </a:solidFill>
              </a:rPr>
              <a:t>Jethro's</a:t>
            </a:r>
            <a:r>
              <a:rPr lang="en-ZA" b="0" dirty="0" smtClean="0">
                <a:solidFill>
                  <a:srgbClr val="C00000"/>
                </a:solidFill>
              </a:rPr>
              <a:t> hidden motives, the people put him under the ban, and none might venture to do him the slightest service. Not even would the shepherds pasture his flocks, and there was nothing for him to do but impose this work upon his seven daughters.</a:t>
            </a:r>
          </a:p>
          <a:p>
            <a:pPr algn="just">
              <a:lnSpc>
                <a:spcPts val="2300"/>
              </a:lnSpc>
            </a:pPr>
            <a:r>
              <a:rPr lang="en-ZA" b="0" dirty="0" err="1" smtClean="0">
                <a:solidFill>
                  <a:srgbClr val="C00000"/>
                </a:solidFill>
              </a:rPr>
              <a:t>Jethro's</a:t>
            </a:r>
            <a:r>
              <a:rPr lang="en-ZA" b="0" dirty="0" smtClean="0">
                <a:solidFill>
                  <a:srgbClr val="C00000"/>
                </a:solidFill>
              </a:rPr>
              <a:t> transformation from an idolatrous priest into a God-fearing man is conveyed by his seven names. </a:t>
            </a:r>
            <a:r>
              <a:rPr lang="en-ZA" b="0" dirty="0" err="1" smtClean="0">
                <a:solidFill>
                  <a:srgbClr val="C00000"/>
                </a:solidFill>
              </a:rPr>
              <a:t>Jether</a:t>
            </a:r>
            <a:r>
              <a:rPr lang="en-ZA" b="0" dirty="0" smtClean="0">
                <a:solidFill>
                  <a:srgbClr val="C00000"/>
                </a:solidFill>
              </a:rPr>
              <a:t> , because the Torah contains an "</a:t>
            </a:r>
            <a:r>
              <a:rPr lang="en-ZA" b="0" i="1" dirty="0" smtClean="0">
                <a:solidFill>
                  <a:srgbClr val="C00000"/>
                </a:solidFill>
              </a:rPr>
              <a:t>additional</a:t>
            </a:r>
            <a:r>
              <a:rPr lang="en-ZA" b="0" dirty="0" smtClean="0">
                <a:solidFill>
                  <a:srgbClr val="C00000"/>
                </a:solidFill>
              </a:rPr>
              <a:t>" section about him; </a:t>
            </a:r>
            <a:r>
              <a:rPr lang="en-ZA" b="0" dirty="0" err="1" smtClean="0">
                <a:solidFill>
                  <a:srgbClr val="C00000"/>
                </a:solidFill>
              </a:rPr>
              <a:t>Jethro</a:t>
            </a:r>
            <a:r>
              <a:rPr lang="en-ZA" b="0" dirty="0" smtClean="0">
                <a:solidFill>
                  <a:srgbClr val="C00000"/>
                </a:solidFill>
              </a:rPr>
              <a:t>, he "</a:t>
            </a:r>
            <a:r>
              <a:rPr lang="en-ZA" b="0" i="1" dirty="0" smtClean="0">
                <a:solidFill>
                  <a:srgbClr val="C00000"/>
                </a:solidFill>
              </a:rPr>
              <a:t>overflowed" </a:t>
            </a:r>
            <a:r>
              <a:rPr lang="en-ZA" b="0" dirty="0" smtClean="0">
                <a:solidFill>
                  <a:srgbClr val="C00000"/>
                </a:solidFill>
              </a:rPr>
              <a:t>with good deeds. </a:t>
            </a:r>
            <a:r>
              <a:rPr lang="en-ZA" b="0" dirty="0" err="1" smtClean="0">
                <a:solidFill>
                  <a:srgbClr val="C00000"/>
                </a:solidFill>
              </a:rPr>
              <a:t>Hobab</a:t>
            </a:r>
            <a:r>
              <a:rPr lang="en-ZA" b="0" dirty="0" smtClean="0">
                <a:solidFill>
                  <a:srgbClr val="C00000"/>
                </a:solidFill>
              </a:rPr>
              <a:t>, </a:t>
            </a:r>
            <a:r>
              <a:rPr lang="en-ZA" b="0" i="1" dirty="0" smtClean="0">
                <a:solidFill>
                  <a:srgbClr val="C00000"/>
                </a:solidFill>
              </a:rPr>
              <a:t>"the beloved son of God"</a:t>
            </a:r>
            <a:r>
              <a:rPr lang="en-ZA" b="0" dirty="0" smtClean="0">
                <a:solidFill>
                  <a:srgbClr val="C00000"/>
                </a:solidFill>
              </a:rPr>
              <a:t>; </a:t>
            </a:r>
            <a:r>
              <a:rPr lang="en-ZA" b="0" dirty="0" err="1" smtClean="0">
                <a:solidFill>
                  <a:srgbClr val="C00000"/>
                </a:solidFill>
              </a:rPr>
              <a:t>Reuel</a:t>
            </a:r>
            <a:r>
              <a:rPr lang="en-ZA" b="0" dirty="0" smtClean="0">
                <a:solidFill>
                  <a:srgbClr val="C00000"/>
                </a:solidFill>
              </a:rPr>
              <a:t>, "</a:t>
            </a:r>
            <a:r>
              <a:rPr lang="en-ZA" b="0" i="1" dirty="0" smtClean="0">
                <a:solidFill>
                  <a:srgbClr val="C00000"/>
                </a:solidFill>
              </a:rPr>
              <a:t>the friend of God"</a:t>
            </a:r>
            <a:r>
              <a:rPr lang="en-ZA" b="0" dirty="0" smtClean="0">
                <a:solidFill>
                  <a:srgbClr val="C00000"/>
                </a:solidFill>
              </a:rPr>
              <a:t>; Heber, </a:t>
            </a:r>
            <a:r>
              <a:rPr lang="en-ZA" b="0" i="1" dirty="0" smtClean="0">
                <a:solidFill>
                  <a:srgbClr val="C00000"/>
                </a:solidFill>
              </a:rPr>
              <a:t>"the associate of God</a:t>
            </a:r>
            <a:r>
              <a:rPr lang="en-ZA" b="0" dirty="0" smtClean="0">
                <a:solidFill>
                  <a:srgbClr val="C00000"/>
                </a:solidFill>
              </a:rPr>
              <a:t>"; </a:t>
            </a:r>
            <a:r>
              <a:rPr lang="en-ZA" b="0" dirty="0" err="1" smtClean="0">
                <a:solidFill>
                  <a:srgbClr val="C00000"/>
                </a:solidFill>
              </a:rPr>
              <a:t>Putiel</a:t>
            </a:r>
            <a:r>
              <a:rPr lang="en-ZA" b="0" dirty="0" smtClean="0">
                <a:solidFill>
                  <a:srgbClr val="C00000"/>
                </a:solidFill>
              </a:rPr>
              <a:t>, "</a:t>
            </a:r>
            <a:r>
              <a:rPr lang="en-ZA" b="0" i="1" dirty="0" smtClean="0">
                <a:solidFill>
                  <a:srgbClr val="C00000"/>
                </a:solidFill>
              </a:rPr>
              <a:t>he that hath renounced idolatry</a:t>
            </a:r>
            <a:r>
              <a:rPr lang="en-ZA" b="0" dirty="0" smtClean="0">
                <a:solidFill>
                  <a:srgbClr val="C00000"/>
                </a:solidFill>
              </a:rPr>
              <a:t>"; and </a:t>
            </a:r>
            <a:r>
              <a:rPr lang="en-ZA" b="0" dirty="0" err="1" smtClean="0">
                <a:solidFill>
                  <a:srgbClr val="C00000"/>
                </a:solidFill>
              </a:rPr>
              <a:t>Keni</a:t>
            </a:r>
            <a:r>
              <a:rPr lang="en-ZA" b="0" dirty="0" smtClean="0">
                <a:solidFill>
                  <a:srgbClr val="C00000"/>
                </a:solidFill>
              </a:rPr>
              <a:t>, he that was "zealous" for God, and "acquired" the Torah.</a:t>
            </a:r>
          </a:p>
          <a:p>
            <a:pPr algn="just">
              <a:lnSpc>
                <a:spcPts val="2100"/>
              </a:lnSpc>
            </a:pPr>
            <a:r>
              <a:rPr lang="en-ZA" b="0"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 JACOB (SIMILARITIES)</a:t>
            </a:r>
            <a:endParaRPr lang="en-ZA" dirty="0"/>
          </a:p>
        </p:txBody>
      </p:sp>
      <p:sp>
        <p:nvSpPr>
          <p:cNvPr id="3" name="Content Placeholder 2"/>
          <p:cNvSpPr>
            <a:spLocks noGrp="1"/>
          </p:cNvSpPr>
          <p:nvPr>
            <p:ph idx="1"/>
          </p:nvPr>
        </p:nvSpPr>
        <p:spPr/>
        <p:txBody>
          <a:bodyPr>
            <a:normAutofit/>
          </a:bodyPr>
          <a:lstStyle/>
          <a:p>
            <a:pPr marL="273050" indent="-273050" algn="just"/>
            <a:r>
              <a:rPr lang="en-ZA" b="0" dirty="0" smtClean="0"/>
              <a:t>Comparisons between Moses and Jacob. Both men:</a:t>
            </a:r>
          </a:p>
          <a:p>
            <a:pPr marL="273050" indent="-273050" algn="just"/>
            <a:r>
              <a:rPr lang="en-ZA" b="0" dirty="0" smtClean="0"/>
              <a:t>• Flee from someone who wants to kill them</a:t>
            </a:r>
          </a:p>
          <a:p>
            <a:pPr marL="273050" indent="-273050" algn="just"/>
            <a:r>
              <a:rPr lang="en-ZA" b="0" dirty="0" smtClean="0"/>
              <a:t>• Sit at a well and meet shepherds there</a:t>
            </a:r>
          </a:p>
          <a:p>
            <a:pPr marL="273050" indent="-273050" algn="just"/>
            <a:r>
              <a:rPr lang="en-ZA" b="0" dirty="0" smtClean="0"/>
              <a:t>• Meet their future wife at the well</a:t>
            </a:r>
          </a:p>
          <a:p>
            <a:pPr marL="273050" indent="-273050" algn="just"/>
            <a:r>
              <a:rPr lang="en-ZA" b="0" dirty="0" smtClean="0"/>
              <a:t>• Help out the women at the well</a:t>
            </a:r>
          </a:p>
          <a:p>
            <a:pPr marL="722313" lvl="4" indent="-176213" algn="just"/>
            <a:r>
              <a:rPr lang="en-ZA" b="0" i="1" dirty="0" smtClean="0"/>
              <a:t>o Jacob rolls the heavy rock off the mouth of the well</a:t>
            </a:r>
          </a:p>
          <a:p>
            <a:pPr marL="722313" lvl="4" indent="-176213" algn="just"/>
            <a:r>
              <a:rPr lang="en-ZA" b="0" i="1" dirty="0" smtClean="0"/>
              <a:t>o Moses helps the women against the shepherds</a:t>
            </a:r>
          </a:p>
          <a:p>
            <a:pPr marL="273050" indent="-273050" algn="just"/>
            <a:r>
              <a:rPr lang="en-ZA" b="0" dirty="0" smtClean="0"/>
              <a:t>• Water the flock</a:t>
            </a:r>
          </a:p>
          <a:p>
            <a:pPr marL="273050" indent="-273050" algn="just"/>
            <a:r>
              <a:rPr lang="en-ZA" b="0" dirty="0" smtClean="0"/>
              <a:t>• Are invited to dwell in a father’s house where only afterwards marriage is discussed</a:t>
            </a:r>
          </a:p>
          <a:p>
            <a:pPr marL="273050" indent="-273050" algn="just"/>
            <a:r>
              <a:rPr lang="en-ZA" b="0" dirty="0" smtClean="0"/>
              <a:t>• Shepherd the flocks of their respective fathers-in-law</a:t>
            </a:r>
          </a:p>
          <a:p>
            <a:pPr marL="273050" indent="-273050" algn="just"/>
            <a:r>
              <a:rPr lang="en-ZA" b="0" dirty="0" smtClean="0"/>
              <a:t>• Ask permission of his father-in-law to return to his land and at the same time </a:t>
            </a:r>
            <a:r>
              <a:rPr lang="he-IL" b="0" i="1" dirty="0" smtClean="0"/>
              <a:t>יהוה</a:t>
            </a:r>
            <a:r>
              <a:rPr lang="en-ZA" b="0" dirty="0" smtClean="0"/>
              <a:t> is revealed to them</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 JACOB (DIFERRENCES)</a:t>
            </a:r>
            <a:endParaRPr lang="en-ZA" dirty="0"/>
          </a:p>
        </p:txBody>
      </p:sp>
      <p:sp>
        <p:nvSpPr>
          <p:cNvPr id="3" name="Content Placeholder 2"/>
          <p:cNvSpPr>
            <a:spLocks noGrp="1"/>
          </p:cNvSpPr>
          <p:nvPr>
            <p:ph idx="1"/>
          </p:nvPr>
        </p:nvSpPr>
        <p:spPr/>
        <p:txBody>
          <a:bodyPr>
            <a:normAutofit/>
          </a:bodyPr>
          <a:lstStyle/>
          <a:p>
            <a:pPr algn="just"/>
            <a:r>
              <a:rPr lang="en-ZA" b="0" dirty="0" smtClean="0"/>
              <a:t>When Jacob met Rachel, she was mentioned by name in the story, and he immediately knew he wanted to marry her. Consequently, he was forced to live with </a:t>
            </a:r>
            <a:r>
              <a:rPr lang="en-ZA" b="0" dirty="0" err="1" smtClean="0"/>
              <a:t>Laban</a:t>
            </a:r>
            <a:r>
              <a:rPr lang="en-ZA" b="0" dirty="0" smtClean="0"/>
              <a:t>, and their relationship was not good. The name of Moses future wife was not mentioned at the well, and the story seems to emphasize the relationship Moses had with her father. Moses comes to the home of the seven daughters because </a:t>
            </a:r>
            <a:r>
              <a:rPr lang="en-ZA" b="0" dirty="0" err="1" smtClean="0"/>
              <a:t>Reu’el</a:t>
            </a:r>
            <a:r>
              <a:rPr lang="en-ZA" b="0" dirty="0" smtClean="0"/>
              <a:t> invites him. The text does not indicate that it is for the purpose of marrying one of his daughters. A relationship is instead established between the men:</a:t>
            </a:r>
          </a:p>
          <a:p>
            <a:pPr algn="ctr"/>
            <a:r>
              <a:rPr lang="en-ZA" b="0" i="1" dirty="0" smtClean="0">
                <a:solidFill>
                  <a:srgbClr val="004821"/>
                </a:solidFill>
              </a:rPr>
              <a:t>And he said to his daughters, “And where is he? Why did you leave the man? Call him and let him eat bread.” And </a:t>
            </a:r>
            <a:r>
              <a:rPr lang="en-ZA" b="0" i="1" dirty="0" err="1" smtClean="0">
                <a:solidFill>
                  <a:srgbClr val="004821"/>
                </a:solidFill>
              </a:rPr>
              <a:t>Mosheh</a:t>
            </a:r>
            <a:r>
              <a:rPr lang="en-ZA" b="0" i="1" dirty="0" smtClean="0">
                <a:solidFill>
                  <a:srgbClr val="004821"/>
                </a:solidFill>
              </a:rPr>
              <a:t> agreed to dwell with the man, and he gave </a:t>
            </a:r>
            <a:r>
              <a:rPr lang="en-ZA" b="0" i="1" dirty="0" err="1" smtClean="0">
                <a:solidFill>
                  <a:srgbClr val="004821"/>
                </a:solidFill>
              </a:rPr>
              <a:t>Tsipporah</a:t>
            </a:r>
            <a:r>
              <a:rPr lang="en-ZA" b="0" i="1" dirty="0" smtClean="0">
                <a:solidFill>
                  <a:srgbClr val="004821"/>
                </a:solidFill>
              </a:rPr>
              <a:t> his daughter to </a:t>
            </a:r>
            <a:r>
              <a:rPr lang="en-ZA" b="0" i="1" dirty="0" err="1" smtClean="0">
                <a:solidFill>
                  <a:srgbClr val="004821"/>
                </a:solidFill>
              </a:rPr>
              <a:t>Mosheh</a:t>
            </a:r>
            <a:r>
              <a:rPr lang="en-ZA" i="1" dirty="0" smtClean="0">
                <a:solidFill>
                  <a:srgbClr val="004821"/>
                </a:solidFill>
              </a:rPr>
              <a:t>. </a:t>
            </a:r>
            <a:r>
              <a:rPr lang="en-ZA" b="1" i="1" dirty="0" smtClean="0">
                <a:solidFill>
                  <a:srgbClr val="004821"/>
                </a:solidFill>
              </a:rPr>
              <a:t>(Exodus 2:20-21)</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GERSHOM</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8800" b="0" i="1" dirty="0" smtClean="0">
                <a:solidFill>
                  <a:srgbClr val="004821"/>
                </a:solidFill>
              </a:rPr>
              <a:t>And she bore him a son, and he called his name </a:t>
            </a:r>
            <a:r>
              <a:rPr lang="en-ZA" sz="8800" b="0" i="1" dirty="0" err="1" smtClean="0">
                <a:solidFill>
                  <a:srgbClr val="004821"/>
                </a:solidFill>
              </a:rPr>
              <a:t>Gĕreshom</a:t>
            </a:r>
            <a:r>
              <a:rPr lang="en-ZA" sz="8800" b="0" i="1" dirty="0" smtClean="0">
                <a:solidFill>
                  <a:srgbClr val="004821"/>
                </a:solidFill>
              </a:rPr>
              <a:t>, for he said, “I have become a sojourner in a foreign land</a:t>
            </a:r>
            <a:r>
              <a:rPr lang="en-ZA" sz="8800" b="1" i="1" dirty="0" smtClean="0">
                <a:solidFill>
                  <a:srgbClr val="004821"/>
                </a:solidFill>
              </a:rPr>
              <a:t>.”(Exodus 2:22)</a:t>
            </a:r>
          </a:p>
          <a:p>
            <a:pPr algn="just">
              <a:lnSpc>
                <a:spcPts val="2100"/>
              </a:lnSpc>
            </a:pPr>
            <a:r>
              <a:rPr lang="en-ZA" sz="8800" b="0" dirty="0" smtClean="0"/>
              <a:t>The naming of Moshe’s first son gives us a brief glimpse into his thoughts at this point. He names him </a:t>
            </a:r>
            <a:r>
              <a:rPr lang="en-ZA" sz="8800" b="0" dirty="0" err="1" smtClean="0"/>
              <a:t>Gershom</a:t>
            </a:r>
            <a:r>
              <a:rPr lang="en-ZA" sz="8800" b="0" dirty="0" smtClean="0"/>
              <a:t>  which means “</a:t>
            </a:r>
            <a:r>
              <a:rPr lang="en-ZA" sz="8800" b="0" i="1" dirty="0" smtClean="0"/>
              <a:t>foreigner.” </a:t>
            </a:r>
            <a:r>
              <a:rPr lang="en-ZA" sz="8800" b="0" dirty="0" smtClean="0"/>
              <a:t>Immediately after this naming, the Torah takes us back to the story of the Israelites. Is there a connection then between Moses naming of Gershom and Elohim’s decision to “</a:t>
            </a:r>
            <a:r>
              <a:rPr lang="en-ZA" sz="8800" b="0" i="1" dirty="0" smtClean="0"/>
              <a:t>remember</a:t>
            </a:r>
            <a:r>
              <a:rPr lang="en-ZA" sz="8800" b="0" dirty="0" smtClean="0"/>
              <a:t>” His covenant with His people?</a:t>
            </a:r>
          </a:p>
          <a:p>
            <a:pPr algn="ctr"/>
            <a:r>
              <a:rPr lang="en-ZA" sz="8800" i="1" dirty="0">
                <a:solidFill>
                  <a:srgbClr val="004821"/>
                </a:solidFill>
              </a:rPr>
              <a:t>And it came to be </a:t>
            </a:r>
            <a:r>
              <a:rPr lang="en-ZA" sz="8800" i="1" dirty="0" smtClean="0">
                <a:solidFill>
                  <a:srgbClr val="004821"/>
                </a:solidFill>
              </a:rPr>
              <a:t>.. </a:t>
            </a:r>
            <a:r>
              <a:rPr lang="en-ZA" sz="8800" i="1" dirty="0">
                <a:solidFill>
                  <a:srgbClr val="004821"/>
                </a:solidFill>
              </a:rPr>
              <a:t>the sovereign of </a:t>
            </a:r>
            <a:r>
              <a:rPr lang="en-ZA" sz="8800" i="1" dirty="0" err="1">
                <a:solidFill>
                  <a:srgbClr val="004821"/>
                </a:solidFill>
              </a:rPr>
              <a:t>Mitsrayim</a:t>
            </a:r>
            <a:r>
              <a:rPr lang="en-ZA" sz="8800" i="1" dirty="0">
                <a:solidFill>
                  <a:srgbClr val="004821"/>
                </a:solidFill>
              </a:rPr>
              <a:t> died. And the children of </a:t>
            </a:r>
            <a:r>
              <a:rPr lang="en-ZA" sz="8800" i="1" dirty="0" err="1">
                <a:solidFill>
                  <a:srgbClr val="004821"/>
                </a:solidFill>
              </a:rPr>
              <a:t>Yisra’ĕl</a:t>
            </a:r>
            <a:r>
              <a:rPr lang="en-ZA" sz="8800" i="1" dirty="0">
                <a:solidFill>
                  <a:srgbClr val="004821"/>
                </a:solidFill>
              </a:rPr>
              <a:t> groaned because of the slavery, and they cried out. And their cry came up to Elohim because of the slavery. And Elohim heard their groaning, and Elohim remembered His covenant with </a:t>
            </a:r>
            <a:r>
              <a:rPr lang="en-ZA" sz="8800" i="1" dirty="0" err="1">
                <a:solidFill>
                  <a:srgbClr val="004821"/>
                </a:solidFill>
              </a:rPr>
              <a:t>Aḇraham</a:t>
            </a:r>
            <a:r>
              <a:rPr lang="en-ZA" sz="8800" i="1" dirty="0">
                <a:solidFill>
                  <a:srgbClr val="004821"/>
                </a:solidFill>
              </a:rPr>
              <a:t>, with </a:t>
            </a:r>
            <a:r>
              <a:rPr lang="en-ZA" sz="8800" i="1" dirty="0" err="1">
                <a:solidFill>
                  <a:srgbClr val="004821"/>
                </a:solidFill>
              </a:rPr>
              <a:t>Yitsḥaq</a:t>
            </a:r>
            <a:r>
              <a:rPr lang="en-ZA" sz="8800" i="1" dirty="0">
                <a:solidFill>
                  <a:srgbClr val="004821"/>
                </a:solidFill>
              </a:rPr>
              <a:t>, and with </a:t>
            </a:r>
            <a:r>
              <a:rPr lang="en-ZA" sz="8800" i="1" dirty="0" err="1">
                <a:solidFill>
                  <a:srgbClr val="004821"/>
                </a:solidFill>
              </a:rPr>
              <a:t>Yaʽaqob</a:t>
            </a:r>
            <a:r>
              <a:rPr lang="en-ZA" sz="8800" i="1" dirty="0">
                <a:solidFill>
                  <a:srgbClr val="004821"/>
                </a:solidFill>
              </a:rPr>
              <a:t>̱. And Elohim looked on the children of </a:t>
            </a:r>
            <a:r>
              <a:rPr lang="en-ZA" sz="8800" i="1" dirty="0" err="1">
                <a:solidFill>
                  <a:srgbClr val="004821"/>
                </a:solidFill>
              </a:rPr>
              <a:t>Yisra’ĕl</a:t>
            </a:r>
            <a:r>
              <a:rPr lang="en-ZA" sz="8800" i="1" dirty="0">
                <a:solidFill>
                  <a:srgbClr val="004821"/>
                </a:solidFill>
              </a:rPr>
              <a:t>, and Elohim knew! </a:t>
            </a:r>
            <a:r>
              <a:rPr lang="en-ZA" sz="8800" b="1" i="1" dirty="0" smtClean="0">
                <a:solidFill>
                  <a:srgbClr val="004821"/>
                </a:solidFill>
              </a:rPr>
              <a:t>(</a:t>
            </a:r>
            <a:r>
              <a:rPr lang="en-ZA" sz="8800" b="1" i="1" dirty="0">
                <a:solidFill>
                  <a:srgbClr val="004821"/>
                </a:solidFill>
              </a:rPr>
              <a:t>Exodus 2:23-25)</a:t>
            </a:r>
          </a:p>
          <a:p>
            <a:pPr algn="just">
              <a:lnSpc>
                <a:spcPts val="2100"/>
              </a:lnSpc>
            </a:pPr>
            <a:r>
              <a:rPr lang="en-ZA" sz="8800" b="0" dirty="0" smtClean="0"/>
              <a:t>The definition of </a:t>
            </a:r>
            <a:r>
              <a:rPr lang="en-ZA" sz="8800" b="0" i="1" dirty="0" smtClean="0"/>
              <a:t>“remember” </a:t>
            </a:r>
            <a:r>
              <a:rPr lang="en-ZA" sz="8800" b="0" dirty="0" smtClean="0"/>
              <a:t>(</a:t>
            </a:r>
            <a:r>
              <a:rPr lang="en-ZA" sz="8800" b="0" dirty="0" err="1" smtClean="0"/>
              <a:t>zakar</a:t>
            </a:r>
            <a:r>
              <a:rPr lang="en-ZA" sz="8800" b="0" dirty="0" smtClean="0"/>
              <a:t>). The fact that Elohim </a:t>
            </a:r>
            <a:r>
              <a:rPr lang="en-ZA" sz="8800" b="0" i="1" dirty="0" smtClean="0"/>
              <a:t>“remembered” </a:t>
            </a:r>
            <a:r>
              <a:rPr lang="en-ZA" sz="8800" b="0" dirty="0" smtClean="0"/>
              <a:t>does not mean that He ever truly “</a:t>
            </a:r>
            <a:r>
              <a:rPr lang="en-ZA" sz="8800" b="0" i="1" dirty="0" smtClean="0"/>
              <a:t>forgot.” </a:t>
            </a:r>
            <a:r>
              <a:rPr lang="en-ZA" sz="8800" b="0" dirty="0" smtClean="0"/>
              <a:t>Brad Scott’s definition of “</a:t>
            </a:r>
            <a:r>
              <a:rPr lang="en-ZA" sz="8800" b="0" dirty="0" err="1" smtClean="0"/>
              <a:t>zakar</a:t>
            </a:r>
            <a:r>
              <a:rPr lang="en-ZA" sz="8800" b="0" dirty="0" smtClean="0"/>
              <a:t>” which is “</a:t>
            </a:r>
            <a:r>
              <a:rPr lang="en-ZA" sz="8800" b="0" i="1" dirty="0" smtClean="0"/>
              <a:t>to act on behalf of</a:t>
            </a:r>
            <a:r>
              <a:rPr lang="en-ZA" sz="8800" b="0" dirty="0" smtClean="0"/>
              <a:t>.” So in </a:t>
            </a:r>
            <a:r>
              <a:rPr lang="en-ZA" sz="8800" b="0" dirty="0" err="1" smtClean="0"/>
              <a:t>Shemot</a:t>
            </a:r>
            <a:r>
              <a:rPr lang="en-ZA" sz="8800" b="0" dirty="0" smtClean="0"/>
              <a:t> 2:24, Elohim is going to once again </a:t>
            </a:r>
            <a:r>
              <a:rPr lang="en-ZA" sz="8800" b="0" i="1" dirty="0" smtClean="0"/>
              <a:t>“act on behalf</a:t>
            </a:r>
            <a:r>
              <a:rPr lang="en-ZA" sz="8800" b="0" dirty="0" smtClean="0"/>
              <a:t>” of the covenant and the children of Israel because He </a:t>
            </a:r>
            <a:r>
              <a:rPr lang="en-ZA" sz="8800" b="0" i="1" dirty="0" smtClean="0"/>
              <a:t>“knows</a:t>
            </a:r>
            <a:r>
              <a:rPr lang="en-ZA" sz="8800" b="0" dirty="0" smtClean="0"/>
              <a:t>” them.</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STRANGERS</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a:solidFill>
                  <a:srgbClr val="004821"/>
                </a:solidFill>
              </a:rPr>
              <a:t>And He said to </a:t>
            </a:r>
            <a:r>
              <a:rPr lang="en-ZA" i="1" dirty="0" err="1">
                <a:solidFill>
                  <a:srgbClr val="004821"/>
                </a:solidFill>
              </a:rPr>
              <a:t>Aḇram</a:t>
            </a:r>
            <a:r>
              <a:rPr lang="en-ZA" i="1" dirty="0">
                <a:solidFill>
                  <a:srgbClr val="004821"/>
                </a:solidFill>
              </a:rPr>
              <a:t>, “Know for certain that your seed are to be sojourners in a land that is not theirs, and shall serve them, and they shall afflict them four hundred years. </a:t>
            </a:r>
            <a:r>
              <a:rPr lang="en-ZA" b="1" i="1" dirty="0" smtClean="0">
                <a:solidFill>
                  <a:srgbClr val="004821"/>
                </a:solidFill>
              </a:rPr>
              <a:t>(</a:t>
            </a:r>
            <a:r>
              <a:rPr lang="en-ZA" b="1" i="1" dirty="0">
                <a:solidFill>
                  <a:srgbClr val="004821"/>
                </a:solidFill>
              </a:rPr>
              <a:t>Genesis 15:13)</a:t>
            </a:r>
          </a:p>
          <a:p>
            <a:pPr algn="just">
              <a:lnSpc>
                <a:spcPts val="2200"/>
              </a:lnSpc>
            </a:pPr>
            <a:r>
              <a:rPr lang="en-ZA" b="0" dirty="0" smtClean="0"/>
              <a:t>To fulfil the terms of the covenant, the sons of Israel will have to endure three conditions. Two of these conditions have already been mentioned numerously in our Exodus text:</a:t>
            </a:r>
          </a:p>
          <a:p>
            <a:pPr algn="just">
              <a:lnSpc>
                <a:spcPts val="2200"/>
              </a:lnSpc>
            </a:pPr>
            <a:r>
              <a:rPr lang="en-ZA" b="0" dirty="0" smtClean="0"/>
              <a:t>• Enslaved - Exodus 1:13, 14; 2:23</a:t>
            </a:r>
          </a:p>
          <a:p>
            <a:pPr algn="just">
              <a:lnSpc>
                <a:spcPts val="2200"/>
              </a:lnSpc>
            </a:pPr>
            <a:r>
              <a:rPr lang="en-ZA" b="0" dirty="0" smtClean="0"/>
              <a:t>• Afflicted - Exodus 1:11, 12</a:t>
            </a:r>
          </a:p>
          <a:p>
            <a:pPr algn="just">
              <a:lnSpc>
                <a:spcPts val="2200"/>
              </a:lnSpc>
            </a:pPr>
            <a:r>
              <a:rPr lang="en-ZA" b="0" dirty="0" smtClean="0"/>
              <a:t>• Strangers/sojourners </a:t>
            </a:r>
          </a:p>
          <a:p>
            <a:pPr algn="just">
              <a:lnSpc>
                <a:spcPts val="2200"/>
              </a:lnSpc>
            </a:pPr>
            <a:r>
              <a:rPr lang="en-ZA" b="0" dirty="0" smtClean="0"/>
              <a:t>The Israelites had assimilated into the culture in many ways. It is not mentioned that they yet thought of themselves as “strangers.” They had to go through trials and tribulations to come to that understanding. </a:t>
            </a:r>
          </a:p>
          <a:p>
            <a:pPr algn="just">
              <a:lnSpc>
                <a:spcPts val="2200"/>
              </a:lnSpc>
            </a:pPr>
            <a:r>
              <a:rPr lang="en-ZA" b="0" dirty="0" smtClean="0"/>
              <a:t>David writes in the Psalms how he feels about this earth:</a:t>
            </a:r>
          </a:p>
          <a:p>
            <a:pPr algn="ctr">
              <a:lnSpc>
                <a:spcPts val="2200"/>
              </a:lnSpc>
            </a:pPr>
            <a:r>
              <a:rPr lang="en-ZA" i="1" dirty="0">
                <a:solidFill>
                  <a:srgbClr val="004821"/>
                </a:solidFill>
              </a:rPr>
              <a:t>I am a sojourner in the earth; Do not hide Your commands from me</a:t>
            </a:r>
            <a:r>
              <a:rPr lang="en-ZA" i="1" dirty="0" smtClean="0">
                <a:solidFill>
                  <a:srgbClr val="004821"/>
                </a:solidFill>
              </a:rPr>
              <a:t>. </a:t>
            </a:r>
            <a:r>
              <a:rPr lang="en-ZA" b="1" i="1" dirty="0" smtClean="0">
                <a:solidFill>
                  <a:srgbClr val="004821"/>
                </a:solidFill>
              </a:rPr>
              <a:t>(</a:t>
            </a:r>
            <a:r>
              <a:rPr lang="en-ZA" b="1" i="1" dirty="0">
                <a:solidFill>
                  <a:srgbClr val="004821"/>
                </a:solidFill>
              </a:rPr>
              <a:t>Psalms 119:19)</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a:effectLst/>
              </a:rPr>
              <a:t>יהושע</a:t>
            </a:r>
            <a:endParaRPr lang="en-ZA" sz="4800" dirty="0">
              <a:effectLst/>
            </a:endParaRPr>
          </a:p>
        </p:txBody>
      </p:sp>
      <p:sp>
        <p:nvSpPr>
          <p:cNvPr id="3" name="Content Placeholder 2"/>
          <p:cNvSpPr>
            <a:spLocks noGrp="1"/>
          </p:cNvSpPr>
          <p:nvPr>
            <p:ph idx="1"/>
          </p:nvPr>
        </p:nvSpPr>
        <p:spPr/>
        <p:txBody>
          <a:bodyPr>
            <a:noAutofit/>
          </a:bodyPr>
          <a:lstStyle/>
          <a:p>
            <a:pPr>
              <a:lnSpc>
                <a:spcPts val="2600"/>
              </a:lnSpc>
            </a:pPr>
            <a:r>
              <a:rPr lang="en-ZA" b="0" dirty="0" smtClean="0"/>
              <a:t>When speaking to those receiving an inheritance, </a:t>
            </a:r>
            <a:r>
              <a:rPr lang="he-IL" dirty="0"/>
              <a:t>יהושע</a:t>
            </a:r>
            <a:r>
              <a:rPr lang="en-ZA" b="0" dirty="0" smtClean="0"/>
              <a:t> described Himself as a </a:t>
            </a:r>
            <a:r>
              <a:rPr lang="en-ZA" b="0" i="1" dirty="0" smtClean="0"/>
              <a:t>“stranger” </a:t>
            </a:r>
            <a:r>
              <a:rPr lang="en-ZA" b="0" dirty="0" smtClean="0"/>
              <a:t>who was served by the righteous:</a:t>
            </a:r>
          </a:p>
          <a:p>
            <a:pPr algn="ctr">
              <a:lnSpc>
                <a:spcPts val="2600"/>
              </a:lnSpc>
            </a:pPr>
            <a:r>
              <a:rPr lang="en-ZA" b="0" i="1" dirty="0" smtClean="0">
                <a:solidFill>
                  <a:srgbClr val="004821"/>
                </a:solidFill>
              </a:rPr>
              <a:t>“Then the Sovereign shall say to those on His right hand, ‘Come, you blessed of My Father, inherit the reign prepared for you from the foundation of the world – for I was hungry and you gave Me food, I was thirsty and you gave Me drink, I was a </a:t>
            </a:r>
            <a:r>
              <a:rPr lang="en-ZA" i="1" dirty="0" smtClean="0">
                <a:solidFill>
                  <a:srgbClr val="004821"/>
                </a:solidFill>
              </a:rPr>
              <a:t>stranger </a:t>
            </a:r>
            <a:r>
              <a:rPr lang="en-ZA" b="0" i="1" dirty="0" smtClean="0">
                <a:solidFill>
                  <a:srgbClr val="004821"/>
                </a:solidFill>
              </a:rPr>
              <a:t>and you took Me in, was naked and you clothed Me, I was sick and you visited Me, I was in prison and you came to Me.’ “Then the righteous shall answer Him, saying, ‘Master, when did we see You hungry and we fed You, or thirsty and gave You to drink? ‘And when did we see You a </a:t>
            </a:r>
            <a:r>
              <a:rPr lang="en-ZA" i="1" dirty="0" smtClean="0">
                <a:solidFill>
                  <a:srgbClr val="004821"/>
                </a:solidFill>
              </a:rPr>
              <a:t>stranger </a:t>
            </a:r>
            <a:r>
              <a:rPr lang="en-ZA" b="0" i="1" dirty="0" smtClean="0">
                <a:solidFill>
                  <a:srgbClr val="004821"/>
                </a:solidFill>
              </a:rPr>
              <a:t>and took You in, or naked and clothed You? ‘And when did we see You sick, or in prison, and we came to You?’ “And the Sovereign shall answer and say to them, ‘Truly, I say to you, in so far as you did it to one of the least of these My brothers, you did it to Me.’ </a:t>
            </a:r>
            <a:r>
              <a:rPr lang="en-ZA" i="1" dirty="0" smtClean="0">
                <a:solidFill>
                  <a:srgbClr val="004821"/>
                </a:solidFill>
              </a:rPr>
              <a:t>(Matthew 25:34-40)</a:t>
            </a:r>
          </a:p>
          <a:p>
            <a:pPr>
              <a:lnSpc>
                <a:spcPts val="26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PATRIARCHS &amp; US </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The book of Hebrews notes that all of the patriarchs thought of themselves as “strangers” and looked forward to the heavenly city:</a:t>
            </a:r>
          </a:p>
          <a:p>
            <a:pPr algn="ctr">
              <a:lnSpc>
                <a:spcPts val="2300"/>
              </a:lnSpc>
            </a:pPr>
            <a:r>
              <a:rPr lang="en-ZA" b="0" i="1" dirty="0" smtClean="0">
                <a:solidFill>
                  <a:srgbClr val="004821"/>
                </a:solidFill>
              </a:rPr>
              <a:t>In belief all these died, not having received the promises but seeing them from a distance, welcomed and embraced them, and confessed that they were </a:t>
            </a:r>
            <a:r>
              <a:rPr lang="en-ZA" i="1" dirty="0" smtClean="0">
                <a:solidFill>
                  <a:srgbClr val="004821"/>
                </a:solidFill>
              </a:rPr>
              <a:t>aliens and strangers </a:t>
            </a:r>
            <a:r>
              <a:rPr lang="en-ZA" b="0" i="1" dirty="0" smtClean="0">
                <a:solidFill>
                  <a:srgbClr val="004821"/>
                </a:solidFill>
              </a:rPr>
              <a:t>on the earth. For those who speak this way make it clear that they seek a fatherland. And yet, if they had indeed kept remembering that place from which they had come out, they would have had the chance to return. But now they long for a better place, that is, a heavenly. Therefore Elohim is not ashamed to be called their Elohim, for He has prepared a city for them.  </a:t>
            </a:r>
            <a:r>
              <a:rPr lang="en-ZA" b="1" i="1" dirty="0" smtClean="0">
                <a:solidFill>
                  <a:srgbClr val="004821"/>
                </a:solidFill>
              </a:rPr>
              <a:t>(Hebrews 11:13-16)</a:t>
            </a:r>
          </a:p>
          <a:p>
            <a:pPr algn="just">
              <a:lnSpc>
                <a:spcPts val="2300"/>
              </a:lnSpc>
            </a:pPr>
            <a:r>
              <a:rPr lang="en-ZA" b="0" dirty="0" smtClean="0"/>
              <a:t>We are strangers and aliens to the land but not from the household of God </a:t>
            </a:r>
          </a:p>
          <a:p>
            <a:pPr algn="ctr">
              <a:lnSpc>
                <a:spcPts val="2300"/>
              </a:lnSpc>
            </a:pPr>
            <a:r>
              <a:rPr lang="en-ZA" b="0" i="1" dirty="0" smtClean="0">
                <a:solidFill>
                  <a:srgbClr val="004821"/>
                </a:solidFill>
              </a:rPr>
              <a:t>So then you are no longer strangers and foreigners, but fellow citizens with the set-apart ones and members of the household of Elohim.</a:t>
            </a:r>
            <a:r>
              <a:rPr lang="en-ZA" i="1" dirty="0" smtClean="0">
                <a:solidFill>
                  <a:srgbClr val="004821"/>
                </a:solidFill>
              </a:rPr>
              <a:t> </a:t>
            </a:r>
            <a:r>
              <a:rPr lang="en-ZA" b="1" i="1" dirty="0" smtClean="0">
                <a:solidFill>
                  <a:srgbClr val="004821"/>
                </a:solidFill>
              </a:rPr>
              <a:t>(Ephesians 2:19)</a:t>
            </a:r>
          </a:p>
          <a:p>
            <a:pPr>
              <a:lnSpc>
                <a:spcPts val="2100"/>
              </a:lnSpc>
            </a:pPr>
            <a:endParaRPr lang="en-ZA" dirty="0" smtClean="0"/>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GOING OUT</a:t>
            </a:r>
            <a:endParaRPr lang="en-ZA" dirty="0"/>
          </a:p>
        </p:txBody>
      </p:sp>
      <p:sp>
        <p:nvSpPr>
          <p:cNvPr id="3" name="Content Placeholder 2"/>
          <p:cNvSpPr>
            <a:spLocks noGrp="1"/>
          </p:cNvSpPr>
          <p:nvPr>
            <p:ph idx="1"/>
          </p:nvPr>
        </p:nvSpPr>
        <p:spPr/>
        <p:txBody>
          <a:bodyPr>
            <a:normAutofit fontScale="25000" lnSpcReduction="20000"/>
          </a:bodyPr>
          <a:lstStyle/>
          <a:p>
            <a:r>
              <a:rPr lang="en-US" sz="8800" dirty="0" err="1" smtClean="0"/>
              <a:t>Sh'mot</a:t>
            </a:r>
            <a:r>
              <a:rPr lang="en-US" sz="8800" dirty="0" smtClean="0"/>
              <a:t> has also been interpreted as "the going out" or "departure." It is the book of redemption. It covers 215 years, from the settlement of Jacob's family in Egypt to the giving of the Torah and the Mosaic Covenant at Mount Sinai, and the erection of the Tabernacle. </a:t>
            </a:r>
          </a:p>
          <a:p>
            <a:r>
              <a:rPr lang="en-US" sz="8800" i="1" dirty="0" smtClean="0">
                <a:solidFill>
                  <a:srgbClr val="FF0000"/>
                </a:solidFill>
              </a:rPr>
              <a:t>Why then does Genesis</a:t>
            </a:r>
            <a:r>
              <a:rPr lang="en-ZA" sz="8800" i="1" dirty="0" smtClean="0">
                <a:solidFill>
                  <a:srgbClr val="FF0000"/>
                </a:solidFill>
              </a:rPr>
              <a:t> 15:13-14 say 400 years? </a:t>
            </a:r>
            <a:r>
              <a:rPr lang="en-ZA" sz="8800" i="1" dirty="0" smtClean="0">
                <a:solidFill>
                  <a:srgbClr val="004821"/>
                </a:solidFill>
              </a:rPr>
              <a:t>And He said to </a:t>
            </a:r>
            <a:r>
              <a:rPr lang="en-ZA" sz="8800" i="1" dirty="0" err="1" smtClean="0">
                <a:solidFill>
                  <a:srgbClr val="004821"/>
                </a:solidFill>
              </a:rPr>
              <a:t>Aḇram</a:t>
            </a:r>
            <a:r>
              <a:rPr lang="en-ZA" sz="8800" i="1" dirty="0" smtClean="0">
                <a:solidFill>
                  <a:srgbClr val="004821"/>
                </a:solidFill>
              </a:rPr>
              <a:t>, “Know for certain that your seed are to be sojourners in a land that is not theirs, and shall serve them, and they shall afflict them four hundred years. “But the nation whom they serve I am going to judge, and afterward let them come out with great possessions. </a:t>
            </a:r>
          </a:p>
          <a:p>
            <a:r>
              <a:rPr lang="en-ZA" sz="8800" dirty="0" smtClean="0">
                <a:solidFill>
                  <a:srgbClr val="004821"/>
                </a:solidFill>
              </a:rPr>
              <a:t>Moses had the same problem ….</a:t>
            </a:r>
          </a:p>
          <a:p>
            <a:r>
              <a:rPr lang="en-ZA" sz="8800" b="1" dirty="0" smtClean="0">
                <a:solidFill>
                  <a:srgbClr val="C00000"/>
                </a:solidFill>
              </a:rPr>
              <a:t>Legends of the Jews: </a:t>
            </a:r>
            <a:r>
              <a:rPr lang="en-ZA" sz="8800" dirty="0" smtClean="0">
                <a:solidFill>
                  <a:srgbClr val="C00000"/>
                </a:solidFill>
              </a:rPr>
              <a:t>Moses: “Why should I risk the safety of my person, I have found that but two hundred and ten have elapsed since the covenant of the pieces made with Abraham, and at that time Thou didst ordain four hundred years of oppression for his seed.” But God overturned all his objections. .. “And thy reckoning of the end is not correct, for the four hundred years of bondage began with the birth of Isaac, not with the going down of Jacob into Egypt. Therefore the appointed end hath come."</a:t>
            </a:r>
          </a:p>
          <a:p>
            <a:endParaRPr lang="en-ZA" dirty="0" smtClean="0">
              <a:solidFill>
                <a:srgbClr val="C00000"/>
              </a:solidFill>
            </a:endParaRPr>
          </a:p>
          <a:p>
            <a:endParaRPr lang="en-ZA" dirty="0" smtClean="0">
              <a:solidFill>
                <a:srgbClr val="C00000"/>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ADONAI APPEARS</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the Messenger of </a:t>
            </a:r>
            <a:r>
              <a:rPr lang="he-IL" i="1" dirty="0" smtClean="0">
                <a:solidFill>
                  <a:srgbClr val="004821"/>
                </a:solidFill>
              </a:rPr>
              <a:t>יהוה</a:t>
            </a:r>
            <a:r>
              <a:rPr lang="en-ZA" i="1" dirty="0" smtClean="0">
                <a:solidFill>
                  <a:srgbClr val="004821"/>
                </a:solidFill>
              </a:rPr>
              <a:t> appeared to him in a flame of fire from the midst of a bush. And he looked and saw the bush burning with fire, but the bush was not consumed. </a:t>
            </a:r>
            <a:r>
              <a:rPr lang="en-US" b="1" i="1" dirty="0" smtClean="0">
                <a:solidFill>
                  <a:srgbClr val="004821"/>
                </a:solidFill>
              </a:rPr>
              <a:t>(Exodus 3:2)</a:t>
            </a:r>
          </a:p>
          <a:p>
            <a:pPr>
              <a:lnSpc>
                <a:spcPts val="2200"/>
              </a:lnSpc>
            </a:pPr>
            <a:r>
              <a:rPr lang="en-ZA" dirty="0" smtClean="0"/>
              <a:t>Here, Moses speaks with Elohim. The verse says, the Messenger (</a:t>
            </a:r>
            <a:r>
              <a:rPr lang="en-ZA" dirty="0" err="1" smtClean="0"/>
              <a:t>malach</a:t>
            </a:r>
            <a:r>
              <a:rPr lang="en-ZA" dirty="0" smtClean="0"/>
              <a:t>) of Elohim. However this </a:t>
            </a:r>
            <a:r>
              <a:rPr lang="en-ZA" i="1" dirty="0" smtClean="0"/>
              <a:t>“</a:t>
            </a:r>
            <a:r>
              <a:rPr lang="en-ZA" i="1" dirty="0" err="1" smtClean="0"/>
              <a:t>Malach</a:t>
            </a:r>
            <a:r>
              <a:rPr lang="en-ZA" i="1" dirty="0" smtClean="0"/>
              <a:t>” </a:t>
            </a:r>
            <a:r>
              <a:rPr lang="en-ZA" dirty="0" smtClean="0"/>
              <a:t>says that He is Elohim </a:t>
            </a:r>
            <a:r>
              <a:rPr lang="he-IL" dirty="0" smtClean="0"/>
              <a:t>יהוה</a:t>
            </a:r>
            <a:r>
              <a:rPr lang="en-ZA" dirty="0" smtClean="0"/>
              <a:t> speaks to Moshe from a “</a:t>
            </a:r>
            <a:r>
              <a:rPr lang="en-ZA" dirty="0" err="1" smtClean="0"/>
              <a:t>s‟neh</a:t>
            </a:r>
            <a:r>
              <a:rPr lang="en-ZA" dirty="0" smtClean="0"/>
              <a:t>” or “thorn bush” that burns but is not consumed. </a:t>
            </a:r>
            <a:r>
              <a:rPr lang="he-IL" dirty="0"/>
              <a:t>יהוה</a:t>
            </a:r>
            <a:r>
              <a:rPr lang="en-ZA" dirty="0" smtClean="0"/>
              <a:t> refers to Himself as a “</a:t>
            </a:r>
            <a:r>
              <a:rPr lang="en-ZA" i="1" dirty="0" smtClean="0"/>
              <a:t>consuming fire”</a:t>
            </a:r>
            <a:r>
              <a:rPr lang="en-ZA" dirty="0" smtClean="0"/>
              <a:t> four times in Scripture. Twice we see incidents where His fire consumes, but does not burn up. First, in our </a:t>
            </a:r>
            <a:r>
              <a:rPr lang="en-ZA" dirty="0" err="1" smtClean="0"/>
              <a:t>parsha</a:t>
            </a:r>
            <a:r>
              <a:rPr lang="en-ZA" dirty="0" smtClean="0"/>
              <a:t> and then when Moses shepherds Elohim’s flock back to this mountain in </a:t>
            </a:r>
            <a:r>
              <a:rPr lang="en-ZA" dirty="0" err="1" smtClean="0"/>
              <a:t>Shemot</a:t>
            </a:r>
            <a:r>
              <a:rPr lang="en-ZA" dirty="0" smtClean="0"/>
              <a:t> </a:t>
            </a:r>
            <a:r>
              <a:rPr lang="en-ZA" i="1" dirty="0" smtClean="0">
                <a:solidFill>
                  <a:srgbClr val="004821"/>
                </a:solidFill>
              </a:rPr>
              <a:t>Exodus 24:15-18; And Moshe went up into the mountain, and a cloud covered the mountain. And the esteem of </a:t>
            </a:r>
            <a:r>
              <a:rPr lang="he-IL" i="1" dirty="0" smtClean="0">
                <a:solidFill>
                  <a:srgbClr val="004821"/>
                </a:solidFill>
              </a:rPr>
              <a:t>יהוה</a:t>
            </a:r>
            <a:r>
              <a:rPr lang="en-ZA" i="1" dirty="0" smtClean="0">
                <a:solidFill>
                  <a:srgbClr val="004821"/>
                </a:solidFill>
              </a:rPr>
              <a:t> dwelt on Mount Sinai, and the cloud covered it for six days. And on the seventh day He called to Moshe out of the midst of the cloud. And the appearance of the esteem of </a:t>
            </a:r>
            <a:r>
              <a:rPr lang="he-IL" i="1" dirty="0">
                <a:solidFill>
                  <a:srgbClr val="004821"/>
                </a:solidFill>
              </a:rPr>
              <a:t>יהוה</a:t>
            </a:r>
            <a:r>
              <a:rPr lang="en-ZA" i="1" dirty="0" smtClean="0">
                <a:solidFill>
                  <a:srgbClr val="004821"/>
                </a:solidFill>
              </a:rPr>
              <a:t> was like a consuming fire on the top of the mountain, before the eyes of the children of </a:t>
            </a:r>
            <a:r>
              <a:rPr lang="en-ZA" i="1" dirty="0" err="1" smtClean="0">
                <a:solidFill>
                  <a:srgbClr val="004821"/>
                </a:solidFill>
              </a:rPr>
              <a:t>Yisra‟el</a:t>
            </a:r>
            <a:r>
              <a:rPr lang="en-ZA" i="1" dirty="0" smtClean="0">
                <a:solidFill>
                  <a:srgbClr val="004821"/>
                </a:solidFill>
              </a:rPr>
              <a:t>.. </a:t>
            </a:r>
            <a:r>
              <a:rPr lang="en-ZA" dirty="0" smtClean="0"/>
              <a:t>The appearance of the “</a:t>
            </a:r>
            <a:r>
              <a:rPr lang="en-ZA" i="1" dirty="0" smtClean="0"/>
              <a:t>Shekinah” or “Esteem of </a:t>
            </a:r>
            <a:r>
              <a:rPr lang="he-IL" i="1" dirty="0" smtClean="0"/>
              <a:t>יהוה</a:t>
            </a:r>
            <a:r>
              <a:rPr lang="en-ZA" i="1" dirty="0" smtClean="0"/>
              <a:t>”</a:t>
            </a:r>
            <a:r>
              <a:rPr lang="en-ZA" dirty="0" smtClean="0"/>
              <a:t> is also the </a:t>
            </a:r>
            <a:r>
              <a:rPr lang="en-ZA" b="1" dirty="0" smtClean="0"/>
              <a:t>“consuming fire” </a:t>
            </a:r>
            <a:r>
              <a:rPr lang="en-ZA" dirty="0" smtClean="0"/>
              <a:t>that indeed burns up, as in the case of </a:t>
            </a:r>
            <a:r>
              <a:rPr lang="en-ZA" dirty="0" err="1" smtClean="0"/>
              <a:t>Nadab</a:t>
            </a:r>
            <a:r>
              <a:rPr lang="en-ZA" dirty="0" smtClean="0"/>
              <a:t> and </a:t>
            </a:r>
            <a:r>
              <a:rPr lang="en-ZA" dirty="0" err="1" smtClean="0"/>
              <a:t>Abihu</a:t>
            </a:r>
            <a:r>
              <a:rPr lang="en-ZA" dirty="0" smtClean="0"/>
              <a:t> and/or when He judges our works. </a:t>
            </a:r>
          </a:p>
          <a:p>
            <a:pPr>
              <a:lnSpc>
                <a:spcPts val="2300"/>
              </a:lnSpc>
            </a:pP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HIS NAME</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a:t>
            </a:r>
            <a:r>
              <a:rPr lang="he-IL" sz="2400" i="1" dirty="0" smtClean="0">
                <a:solidFill>
                  <a:srgbClr val="004821"/>
                </a:solidFill>
              </a:rPr>
              <a:t>יהוה</a:t>
            </a:r>
            <a:r>
              <a:rPr lang="en-ZA" sz="2400" i="1" dirty="0" smtClean="0">
                <a:solidFill>
                  <a:srgbClr val="004821"/>
                </a:solidFill>
              </a:rPr>
              <a:t> said, …“And now, see, the cry of the children of </a:t>
            </a:r>
            <a:r>
              <a:rPr lang="en-ZA" sz="2400" i="1" dirty="0" err="1" smtClean="0">
                <a:solidFill>
                  <a:srgbClr val="004821"/>
                </a:solidFill>
              </a:rPr>
              <a:t>Yisra’ĕl</a:t>
            </a:r>
            <a:r>
              <a:rPr lang="en-ZA" sz="2400" i="1" dirty="0" smtClean="0">
                <a:solidFill>
                  <a:srgbClr val="004821"/>
                </a:solidFill>
              </a:rPr>
              <a:t> has come to Me, and I have also seen the oppression with which the </a:t>
            </a:r>
            <a:r>
              <a:rPr lang="en-ZA" sz="2400" i="1" dirty="0" err="1" smtClean="0">
                <a:solidFill>
                  <a:srgbClr val="004821"/>
                </a:solidFill>
              </a:rPr>
              <a:t>Mitsrites</a:t>
            </a:r>
            <a:r>
              <a:rPr lang="en-ZA" sz="2400" i="1" dirty="0" smtClean="0">
                <a:solidFill>
                  <a:srgbClr val="004821"/>
                </a:solidFill>
              </a:rPr>
              <a:t> oppress them. “And now, come, I am sending you to Pharaoh, to bring My people, the children of </a:t>
            </a:r>
            <a:r>
              <a:rPr lang="en-ZA" sz="2400" i="1" dirty="0" err="1" smtClean="0">
                <a:solidFill>
                  <a:srgbClr val="004821"/>
                </a:solidFill>
              </a:rPr>
              <a:t>Yisra’ĕl</a:t>
            </a:r>
            <a:r>
              <a:rPr lang="en-ZA" sz="2400" i="1" dirty="0" smtClean="0">
                <a:solidFill>
                  <a:srgbClr val="004821"/>
                </a:solidFill>
              </a:rPr>
              <a:t>, out of </a:t>
            </a:r>
            <a:r>
              <a:rPr lang="en-ZA" sz="2400" i="1" dirty="0" err="1" smtClean="0">
                <a:solidFill>
                  <a:srgbClr val="004821"/>
                </a:solidFill>
              </a:rPr>
              <a:t>Mitsrayim</a:t>
            </a:r>
            <a:r>
              <a:rPr lang="en-ZA" sz="2400" i="1" dirty="0" smtClean="0">
                <a:solidFill>
                  <a:srgbClr val="004821"/>
                </a:solidFill>
              </a:rPr>
              <a:t>.” And </a:t>
            </a:r>
            <a:r>
              <a:rPr lang="en-ZA" sz="2400" i="1" dirty="0" err="1" smtClean="0">
                <a:solidFill>
                  <a:srgbClr val="004821"/>
                </a:solidFill>
              </a:rPr>
              <a:t>Mosheh</a:t>
            </a:r>
            <a:r>
              <a:rPr lang="en-ZA" sz="2400" i="1" dirty="0" smtClean="0">
                <a:solidFill>
                  <a:srgbClr val="004821"/>
                </a:solidFill>
              </a:rPr>
              <a:t> said to Elohim, “Who am I that I should go to Pharaoh, and that I should bring the children of </a:t>
            </a:r>
            <a:r>
              <a:rPr lang="en-ZA" sz="2400" i="1" dirty="0" err="1" smtClean="0">
                <a:solidFill>
                  <a:srgbClr val="004821"/>
                </a:solidFill>
              </a:rPr>
              <a:t>Yisra’ĕl</a:t>
            </a:r>
            <a:r>
              <a:rPr lang="en-ZA" sz="2400" i="1" dirty="0" smtClean="0">
                <a:solidFill>
                  <a:srgbClr val="004821"/>
                </a:solidFill>
              </a:rPr>
              <a:t> out of </a:t>
            </a:r>
            <a:r>
              <a:rPr lang="en-ZA" sz="2400" i="1" dirty="0" err="1" smtClean="0">
                <a:solidFill>
                  <a:srgbClr val="004821"/>
                </a:solidFill>
              </a:rPr>
              <a:t>Mitsrayim</a:t>
            </a:r>
            <a:r>
              <a:rPr lang="en-ZA" sz="2400" i="1" dirty="0" smtClean="0">
                <a:solidFill>
                  <a:srgbClr val="004821"/>
                </a:solidFill>
              </a:rPr>
              <a:t>?” And He said, “Because I am with you. And this is to you the sign that I have sent you: When you have brought the people out of </a:t>
            </a:r>
            <a:r>
              <a:rPr lang="en-ZA" sz="2400" i="1" dirty="0" err="1" smtClean="0">
                <a:solidFill>
                  <a:srgbClr val="004821"/>
                </a:solidFill>
              </a:rPr>
              <a:t>Mitsrayim</a:t>
            </a:r>
            <a:r>
              <a:rPr lang="en-ZA" sz="2400" i="1" dirty="0" smtClean="0">
                <a:solidFill>
                  <a:srgbClr val="004821"/>
                </a:solidFill>
              </a:rPr>
              <a:t>, you are to serve Elohim on this mountain.” And </a:t>
            </a:r>
            <a:r>
              <a:rPr lang="en-ZA" sz="2400" i="1" dirty="0" err="1" smtClean="0">
                <a:solidFill>
                  <a:srgbClr val="004821"/>
                </a:solidFill>
              </a:rPr>
              <a:t>Mosheh</a:t>
            </a:r>
            <a:r>
              <a:rPr lang="en-ZA" sz="2400" i="1" dirty="0" smtClean="0">
                <a:solidFill>
                  <a:srgbClr val="004821"/>
                </a:solidFill>
              </a:rPr>
              <a:t> said to Elohim, “See, when I come to the children of </a:t>
            </a:r>
            <a:r>
              <a:rPr lang="en-ZA" sz="2400" i="1" dirty="0" err="1" smtClean="0">
                <a:solidFill>
                  <a:srgbClr val="004821"/>
                </a:solidFill>
              </a:rPr>
              <a:t>Yisra’ĕl</a:t>
            </a:r>
            <a:r>
              <a:rPr lang="en-ZA" sz="2400" i="1" dirty="0" smtClean="0">
                <a:solidFill>
                  <a:srgbClr val="004821"/>
                </a:solidFill>
              </a:rPr>
              <a:t> and say to them, ‘The Elohim of your fathers has sent me to you,’ and they say to me, ‘What is His Name?’ what shall I say to them?” And Elohim said to </a:t>
            </a:r>
            <a:r>
              <a:rPr lang="en-ZA" sz="2400" i="1" dirty="0" err="1" smtClean="0">
                <a:solidFill>
                  <a:srgbClr val="004821"/>
                </a:solidFill>
              </a:rPr>
              <a:t>Mosheh</a:t>
            </a:r>
            <a:r>
              <a:rPr lang="en-ZA" sz="2400" i="1" dirty="0" smtClean="0">
                <a:solidFill>
                  <a:srgbClr val="004821"/>
                </a:solidFill>
              </a:rPr>
              <a:t>, “I am that which I am.” And He said, “Thus you shall say to the children of </a:t>
            </a:r>
            <a:r>
              <a:rPr lang="en-ZA" sz="2400" i="1" dirty="0" err="1" smtClean="0">
                <a:solidFill>
                  <a:srgbClr val="004821"/>
                </a:solidFill>
              </a:rPr>
              <a:t>Yisra’ĕl</a:t>
            </a:r>
            <a:r>
              <a:rPr lang="en-ZA" sz="2400" i="1" dirty="0" smtClean="0">
                <a:solidFill>
                  <a:srgbClr val="004821"/>
                </a:solidFill>
              </a:rPr>
              <a:t>, ‘I am has sent me to you.’ ” And Elohim said further to </a:t>
            </a:r>
            <a:r>
              <a:rPr lang="en-ZA" sz="2400" i="1" dirty="0" err="1" smtClean="0">
                <a:solidFill>
                  <a:srgbClr val="004821"/>
                </a:solidFill>
              </a:rPr>
              <a:t>Mosheh</a:t>
            </a:r>
            <a:r>
              <a:rPr lang="en-ZA" sz="2400" i="1" dirty="0" smtClean="0">
                <a:solidFill>
                  <a:srgbClr val="004821"/>
                </a:solidFill>
              </a:rPr>
              <a:t>, “Thus you are to say to the children of </a:t>
            </a:r>
            <a:r>
              <a:rPr lang="en-ZA" sz="2400" i="1" dirty="0" err="1" smtClean="0">
                <a:solidFill>
                  <a:srgbClr val="004821"/>
                </a:solidFill>
              </a:rPr>
              <a:t>Yisra’ĕl</a:t>
            </a:r>
            <a:r>
              <a:rPr lang="en-ZA" sz="2400" i="1" dirty="0" smtClean="0">
                <a:solidFill>
                  <a:srgbClr val="004821"/>
                </a:solidFill>
              </a:rPr>
              <a:t>, ‘</a:t>
            </a:r>
            <a:r>
              <a:rPr lang="he-IL" sz="2400" i="1" dirty="0" smtClean="0">
                <a:solidFill>
                  <a:srgbClr val="004821"/>
                </a:solidFill>
              </a:rPr>
              <a:t>יהוה</a:t>
            </a:r>
            <a:r>
              <a:rPr lang="en-ZA" sz="2400" i="1" dirty="0" smtClean="0">
                <a:solidFill>
                  <a:srgbClr val="004821"/>
                </a:solidFill>
              </a:rPr>
              <a:t> Elohim of your fathers, the Elohim of </a:t>
            </a:r>
            <a:r>
              <a:rPr lang="en-ZA" sz="2400" i="1" dirty="0" err="1" smtClean="0">
                <a:solidFill>
                  <a:srgbClr val="004821"/>
                </a:solidFill>
              </a:rPr>
              <a:t>Aḇraham</a:t>
            </a:r>
            <a:r>
              <a:rPr lang="en-ZA" sz="2400" i="1" dirty="0" smtClean="0">
                <a:solidFill>
                  <a:srgbClr val="004821"/>
                </a:solidFill>
              </a:rPr>
              <a:t>, the Elohim of </a:t>
            </a:r>
            <a:r>
              <a:rPr lang="en-ZA" sz="2400" i="1" dirty="0" err="1" smtClean="0">
                <a:solidFill>
                  <a:srgbClr val="004821"/>
                </a:solidFill>
              </a:rPr>
              <a:t>Yitsḥaq</a:t>
            </a:r>
            <a:r>
              <a:rPr lang="en-ZA" sz="2400" i="1" dirty="0" smtClean="0">
                <a:solidFill>
                  <a:srgbClr val="004821"/>
                </a:solidFill>
              </a:rPr>
              <a:t>, and the Elohim of </a:t>
            </a:r>
            <a:r>
              <a:rPr lang="en-ZA" sz="2400" i="1" dirty="0" err="1" smtClean="0">
                <a:solidFill>
                  <a:srgbClr val="004821"/>
                </a:solidFill>
              </a:rPr>
              <a:t>Yaʽaqob</a:t>
            </a:r>
            <a:r>
              <a:rPr lang="en-ZA" sz="2400" i="1" dirty="0" smtClean="0">
                <a:solidFill>
                  <a:srgbClr val="004821"/>
                </a:solidFill>
              </a:rPr>
              <a:t>̱, has sent me to you. This is My Name forever, and this is My remembrance to all generations.’ </a:t>
            </a:r>
            <a:r>
              <a:rPr lang="en-US" sz="2400" i="1" dirty="0" smtClean="0">
                <a:solidFill>
                  <a:srgbClr val="004821"/>
                </a:solidFill>
              </a:rPr>
              <a:t>(Exodus 3:7-15)</a:t>
            </a:r>
          </a:p>
          <a:p>
            <a:pPr algn="ctr"/>
            <a:endParaRPr lang="en-US" i="1" dirty="0" smtClean="0">
              <a:solidFill>
                <a:srgbClr val="004821"/>
              </a:solidFill>
            </a:endParaRPr>
          </a:p>
          <a:p>
            <a:pPr algn="ctr"/>
            <a:endParaRPr lang="en-US"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NAME TO BE REMEMBERED BY</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b="0" dirty="0" smtClean="0"/>
              <a:t>Israel had not forgotten Elohim’s name as they have been crying out to Him. But, Moses supposed that the people would be sarcastic in their </a:t>
            </a:r>
            <a:r>
              <a:rPr lang="en-ZA" b="0" dirty="0" err="1" smtClean="0"/>
              <a:t>respons</a:t>
            </a:r>
            <a:r>
              <a:rPr lang="en-ZA" b="0" dirty="0" smtClean="0"/>
              <a:t>. </a:t>
            </a:r>
            <a:r>
              <a:rPr lang="he-IL" b="0" i="1" dirty="0" smtClean="0"/>
              <a:t>יהוה</a:t>
            </a:r>
            <a:r>
              <a:rPr lang="en-ZA" b="0" dirty="0" smtClean="0"/>
              <a:t> provides Moses the words of gentile correction; “</a:t>
            </a:r>
            <a:r>
              <a:rPr lang="en-ZA" b="0" i="1" dirty="0" err="1" smtClean="0"/>
              <a:t>hayah</a:t>
            </a:r>
            <a:r>
              <a:rPr lang="en-ZA" b="0" i="1" dirty="0" smtClean="0"/>
              <a:t> </a:t>
            </a:r>
            <a:r>
              <a:rPr lang="en-ZA" b="0" i="1" dirty="0" err="1" smtClean="0"/>
              <a:t>asher</a:t>
            </a:r>
            <a:r>
              <a:rPr lang="en-ZA" b="0" i="1" dirty="0" smtClean="0"/>
              <a:t> </a:t>
            </a:r>
            <a:r>
              <a:rPr lang="en-ZA" b="0" i="1" dirty="0" err="1" smtClean="0"/>
              <a:t>hayah</a:t>
            </a:r>
            <a:r>
              <a:rPr lang="en-ZA" b="0" i="1" dirty="0" smtClean="0"/>
              <a:t>”,</a:t>
            </a:r>
            <a:r>
              <a:rPr lang="en-ZA" b="0" dirty="0" smtClean="0"/>
              <a:t> “</a:t>
            </a:r>
            <a:r>
              <a:rPr lang="en-ZA" b="0" i="1" dirty="0" smtClean="0"/>
              <a:t>I shall be as I shall be</a:t>
            </a:r>
            <a:r>
              <a:rPr lang="en-ZA" b="0" dirty="0" smtClean="0"/>
              <a:t>”. Tell the people, </a:t>
            </a:r>
            <a:r>
              <a:rPr lang="en-ZA" b="0" i="1" dirty="0" smtClean="0"/>
              <a:t>“I shall be as sent me”. </a:t>
            </a:r>
            <a:r>
              <a:rPr lang="en-ZA" b="0" dirty="0" smtClean="0"/>
              <a:t>In other words, </a:t>
            </a:r>
            <a:r>
              <a:rPr lang="en-ZA" b="0" i="1" dirty="0" smtClean="0"/>
              <a:t>“Don’t question Me in that manner. I will be as I will be. That’s all you need to know. I will be</a:t>
            </a:r>
            <a:r>
              <a:rPr lang="en-ZA" b="0" dirty="0" smtClean="0"/>
              <a:t>.” But then, Elohim tells Moses; ..</a:t>
            </a:r>
            <a:r>
              <a:rPr lang="he-IL" b="0" i="1" dirty="0" smtClean="0"/>
              <a:t> יהוה</a:t>
            </a:r>
            <a:r>
              <a:rPr lang="en-ZA" b="0" i="1" dirty="0" smtClean="0"/>
              <a:t> Elohim of your fathers</a:t>
            </a:r>
            <a:r>
              <a:rPr lang="en-ZA" b="0" dirty="0" smtClean="0"/>
              <a:t> ..So, </a:t>
            </a:r>
            <a:r>
              <a:rPr lang="he-IL" b="0" i="1" dirty="0" smtClean="0"/>
              <a:t>יהוה</a:t>
            </a:r>
            <a:r>
              <a:rPr lang="en-ZA" b="0" dirty="0" smtClean="0"/>
              <a:t> His remembrance Name. The Hebrew word here is “</a:t>
            </a:r>
            <a:r>
              <a:rPr lang="en-ZA" b="0" i="1" dirty="0" err="1" smtClean="0"/>
              <a:t>zeker</a:t>
            </a:r>
            <a:r>
              <a:rPr lang="en-ZA" b="0" i="1" dirty="0" smtClean="0"/>
              <a:t>”</a:t>
            </a:r>
            <a:r>
              <a:rPr lang="en-ZA" b="0" dirty="0" smtClean="0"/>
              <a:t> which means </a:t>
            </a:r>
            <a:r>
              <a:rPr lang="en-ZA" b="0" i="1" dirty="0" smtClean="0"/>
              <a:t>“memorial” or “remembrance</a:t>
            </a:r>
            <a:r>
              <a:rPr lang="en-ZA" b="0" dirty="0" smtClean="0"/>
              <a:t>”. </a:t>
            </a:r>
            <a:r>
              <a:rPr lang="en-ZA" b="0" dirty="0" err="1" smtClean="0"/>
              <a:t>Gesenius</a:t>
            </a:r>
            <a:r>
              <a:rPr lang="en-ZA" b="0" dirty="0" smtClean="0"/>
              <a:t>’ Hebrew-</a:t>
            </a:r>
            <a:r>
              <a:rPr lang="en-ZA" b="0" dirty="0" err="1" smtClean="0"/>
              <a:t>Chaldee</a:t>
            </a:r>
            <a:r>
              <a:rPr lang="en-ZA" b="0" dirty="0" smtClean="0"/>
              <a:t> lexicon states that it is “</a:t>
            </a:r>
            <a:r>
              <a:rPr lang="en-ZA" b="0" i="1" dirty="0" smtClean="0"/>
              <a:t>a name by which one is remembered”</a:t>
            </a:r>
            <a:r>
              <a:rPr lang="en-ZA" b="0" dirty="0" smtClean="0"/>
              <a:t>. One day, when Mashiach returns to </a:t>
            </a:r>
            <a:r>
              <a:rPr lang="en-ZA" b="0" dirty="0" err="1" smtClean="0"/>
              <a:t>Yerushalayim</a:t>
            </a:r>
            <a:r>
              <a:rPr lang="en-ZA" b="0" dirty="0" smtClean="0"/>
              <a:t>, and at the time of the </a:t>
            </a:r>
            <a:r>
              <a:rPr lang="en-ZA" b="0" i="1" dirty="0" smtClean="0"/>
              <a:t>“Great Redemption</a:t>
            </a:r>
            <a:r>
              <a:rPr lang="en-ZA" b="0" dirty="0" smtClean="0"/>
              <a:t>”, we will know Him by another name, as we read in </a:t>
            </a:r>
          </a:p>
          <a:p>
            <a:pPr algn="ctr">
              <a:lnSpc>
                <a:spcPts val="2200"/>
              </a:lnSpc>
            </a:pPr>
            <a:r>
              <a:rPr lang="en-ZA" i="1" dirty="0">
                <a:solidFill>
                  <a:srgbClr val="004821"/>
                </a:solidFill>
              </a:rPr>
              <a:t>“See, the days are coming,” declares </a:t>
            </a:r>
            <a:r>
              <a:rPr lang="he-IL" i="1" dirty="0">
                <a:solidFill>
                  <a:srgbClr val="004821"/>
                </a:solidFill>
              </a:rPr>
              <a:t>יהוה</a:t>
            </a:r>
            <a:r>
              <a:rPr lang="en-ZA" i="1" dirty="0">
                <a:solidFill>
                  <a:srgbClr val="004821"/>
                </a:solidFill>
              </a:rPr>
              <a:t>, “when I shall raise for </a:t>
            </a:r>
            <a:r>
              <a:rPr lang="en-ZA" i="1" dirty="0" err="1">
                <a:solidFill>
                  <a:srgbClr val="004821"/>
                </a:solidFill>
              </a:rPr>
              <a:t>Dawid</a:t>
            </a:r>
            <a:r>
              <a:rPr lang="en-ZA" i="1" dirty="0">
                <a:solidFill>
                  <a:srgbClr val="004821"/>
                </a:solidFill>
              </a:rPr>
              <a:t>̱ a </a:t>
            </a:r>
            <a:r>
              <a:rPr lang="en-ZA" i="1" dirty="0" smtClean="0">
                <a:solidFill>
                  <a:srgbClr val="004821"/>
                </a:solidFill>
              </a:rPr>
              <a:t>Branch </a:t>
            </a:r>
            <a:r>
              <a:rPr lang="en-ZA" i="1" dirty="0">
                <a:solidFill>
                  <a:srgbClr val="004821"/>
                </a:solidFill>
              </a:rPr>
              <a:t>of righteousness, and a Sovereign shall reign and act wisely, and shall do right-ruling and righteousness in the earth. </a:t>
            </a:r>
            <a:r>
              <a:rPr lang="en-ZA" i="1" dirty="0" smtClean="0">
                <a:solidFill>
                  <a:srgbClr val="004821"/>
                </a:solidFill>
              </a:rPr>
              <a:t>“</a:t>
            </a:r>
            <a:r>
              <a:rPr lang="en-ZA" i="1" dirty="0">
                <a:solidFill>
                  <a:srgbClr val="004821"/>
                </a:solidFill>
              </a:rPr>
              <a:t>In His days </a:t>
            </a:r>
            <a:r>
              <a:rPr lang="en-ZA" i="1" dirty="0" err="1">
                <a:solidFill>
                  <a:srgbClr val="004821"/>
                </a:solidFill>
              </a:rPr>
              <a:t>Yehuḏah</a:t>
            </a:r>
            <a:r>
              <a:rPr lang="en-ZA" i="1" dirty="0">
                <a:solidFill>
                  <a:srgbClr val="004821"/>
                </a:solidFill>
              </a:rPr>
              <a:t> shall be saved, and </a:t>
            </a:r>
            <a:r>
              <a:rPr lang="en-ZA" i="1" dirty="0" err="1">
                <a:solidFill>
                  <a:srgbClr val="004821"/>
                </a:solidFill>
              </a:rPr>
              <a:t>Yisra’ĕl</a:t>
            </a:r>
            <a:r>
              <a:rPr lang="en-ZA" i="1" dirty="0">
                <a:solidFill>
                  <a:srgbClr val="004821"/>
                </a:solidFill>
              </a:rPr>
              <a:t> dwell safely. And this is His Name whereby He shall be called: ‘</a:t>
            </a:r>
            <a:r>
              <a:rPr lang="he-IL" i="1" dirty="0">
                <a:solidFill>
                  <a:srgbClr val="004821"/>
                </a:solidFill>
              </a:rPr>
              <a:t>יהוה</a:t>
            </a:r>
            <a:r>
              <a:rPr lang="en-ZA" i="1" dirty="0">
                <a:solidFill>
                  <a:srgbClr val="004821"/>
                </a:solidFill>
              </a:rPr>
              <a:t> our Righteousness.’ </a:t>
            </a:r>
            <a:r>
              <a:rPr lang="en-ZA" b="1" i="1" dirty="0" smtClean="0">
                <a:solidFill>
                  <a:srgbClr val="004821"/>
                </a:solidFill>
              </a:rPr>
              <a:t>..</a:t>
            </a:r>
            <a:r>
              <a:rPr lang="en-US" b="1" i="1" dirty="0" smtClean="0">
                <a:solidFill>
                  <a:srgbClr val="004821"/>
                </a:solidFill>
              </a:rPr>
              <a:t>(</a:t>
            </a:r>
            <a:r>
              <a:rPr lang="en-US" b="1" i="1" dirty="0">
                <a:solidFill>
                  <a:srgbClr val="004821"/>
                </a:solidFill>
              </a:rPr>
              <a:t>Jeremiah 23:5-8</a:t>
            </a:r>
            <a:r>
              <a:rPr lang="en-US" b="1" i="1" dirty="0" smtClean="0">
                <a:solidFill>
                  <a:srgbClr val="004821"/>
                </a:solidFill>
              </a:rPr>
              <a:t>)</a:t>
            </a:r>
            <a:endParaRPr lang="en-US" b="1"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ATTRIBUTES</a:t>
            </a:r>
            <a:endParaRPr lang="en-ZA" dirty="0"/>
          </a:p>
        </p:txBody>
      </p:sp>
      <p:sp>
        <p:nvSpPr>
          <p:cNvPr id="3" name="Content Placeholder 2"/>
          <p:cNvSpPr>
            <a:spLocks noGrp="1"/>
          </p:cNvSpPr>
          <p:nvPr>
            <p:ph idx="1"/>
          </p:nvPr>
        </p:nvSpPr>
        <p:spPr/>
        <p:txBody>
          <a:bodyPr>
            <a:normAutofit/>
          </a:bodyPr>
          <a:lstStyle/>
          <a:p>
            <a:pPr algn="just"/>
            <a:r>
              <a:rPr lang="en-ZA" b="0" dirty="0" smtClean="0"/>
              <a:t>His name reveals that His attributes* are limitless. It appears to be the composite of:</a:t>
            </a:r>
          </a:p>
          <a:p>
            <a:pPr algn="l"/>
            <a:r>
              <a:rPr lang="en-ZA" b="0" dirty="0" smtClean="0"/>
              <a:t>• He was</a:t>
            </a:r>
          </a:p>
          <a:p>
            <a:pPr algn="l"/>
            <a:r>
              <a:rPr lang="en-ZA" b="0" dirty="0" smtClean="0"/>
              <a:t>• He is</a:t>
            </a:r>
          </a:p>
          <a:p>
            <a:pPr algn="l"/>
            <a:r>
              <a:rPr lang="en-ZA" b="0" dirty="0" smtClean="0"/>
              <a:t>• He will be </a:t>
            </a:r>
          </a:p>
          <a:p>
            <a:pPr algn="l"/>
            <a:r>
              <a:rPr lang="en-ZA" b="0" dirty="0" smtClean="0"/>
              <a:t>We find this same description of </a:t>
            </a:r>
            <a:r>
              <a:rPr lang="he-IL" dirty="0"/>
              <a:t>יהושע </a:t>
            </a:r>
            <a:endParaRPr lang="en-ZA" b="0" dirty="0" smtClean="0"/>
          </a:p>
          <a:p>
            <a:pPr algn="ctr"/>
            <a:r>
              <a:rPr lang="en-ZA" i="1" dirty="0">
                <a:solidFill>
                  <a:srgbClr val="004821"/>
                </a:solidFill>
              </a:rPr>
              <a:t>“I am the ‘Aleph’ and the ‘Taw’, Beginning and End,” says </a:t>
            </a:r>
            <a:r>
              <a:rPr lang="he-IL" i="1" dirty="0">
                <a:solidFill>
                  <a:srgbClr val="004821"/>
                </a:solidFill>
              </a:rPr>
              <a:t>יהוה</a:t>
            </a:r>
            <a:r>
              <a:rPr lang="en-ZA" i="1" dirty="0">
                <a:solidFill>
                  <a:srgbClr val="004821"/>
                </a:solidFill>
              </a:rPr>
              <a:t> “who is and who was and who is to come, the Almighty.” </a:t>
            </a:r>
            <a:r>
              <a:rPr lang="en-US" b="1" i="1" dirty="0" smtClean="0">
                <a:solidFill>
                  <a:srgbClr val="004821"/>
                </a:solidFill>
              </a:rPr>
              <a:t>(</a:t>
            </a:r>
            <a:r>
              <a:rPr lang="en-US" b="1" i="1" dirty="0">
                <a:solidFill>
                  <a:srgbClr val="004821"/>
                </a:solidFill>
              </a:rPr>
              <a:t>Revelation 1:8)</a:t>
            </a:r>
          </a:p>
          <a:p>
            <a:endParaRPr lang="en-US" b="1" dirty="0"/>
          </a:p>
          <a:p>
            <a:pPr algn="just"/>
            <a:r>
              <a:rPr lang="en-ZA" sz="2000" b="0" dirty="0" smtClean="0"/>
              <a:t>*A construct whereby objects or individuals can be distinguished</a:t>
            </a:r>
          </a:p>
          <a:p>
            <a:pPr algn="just"/>
            <a:r>
              <a:rPr lang="en-ZA" sz="2000" b="0" dirty="0" smtClean="0"/>
              <a:t>An abstraction belonging to or characteristic of an entity </a:t>
            </a:r>
          </a:p>
          <a:p>
            <a:endParaRPr lang="en-US" sz="2000" dirty="0"/>
          </a:p>
          <a:p>
            <a:pPr algn="just"/>
            <a:endParaRPr lang="en-ZA" sz="2000"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STAFF</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a:t>
            </a:r>
            <a:r>
              <a:rPr lang="en-ZA" sz="2400" i="1" dirty="0" err="1" smtClean="0">
                <a:solidFill>
                  <a:srgbClr val="004821"/>
                </a:solidFill>
              </a:rPr>
              <a:t>Mosheh</a:t>
            </a:r>
            <a:r>
              <a:rPr lang="en-ZA" sz="2400" i="1" dirty="0" smtClean="0">
                <a:solidFill>
                  <a:srgbClr val="004821"/>
                </a:solidFill>
              </a:rPr>
              <a:t> answered and said, “And if they do not believe me, nor listen to my voice, and say, ‘</a:t>
            </a:r>
            <a:r>
              <a:rPr lang="he-IL" sz="2400" i="1" dirty="0" smtClean="0">
                <a:solidFill>
                  <a:srgbClr val="004821"/>
                </a:solidFill>
              </a:rPr>
              <a:t>יהוה</a:t>
            </a:r>
            <a:r>
              <a:rPr lang="en-ZA" sz="2400" i="1" dirty="0" smtClean="0">
                <a:solidFill>
                  <a:srgbClr val="004821"/>
                </a:solidFill>
              </a:rPr>
              <a:t> has not appeared to you?’ ” And </a:t>
            </a:r>
            <a:r>
              <a:rPr lang="he-IL" sz="2400" i="1" dirty="0" smtClean="0">
                <a:solidFill>
                  <a:srgbClr val="004821"/>
                </a:solidFill>
              </a:rPr>
              <a:t>יהוה</a:t>
            </a:r>
            <a:r>
              <a:rPr lang="en-ZA" sz="2400" i="1" dirty="0" smtClean="0">
                <a:solidFill>
                  <a:srgbClr val="004821"/>
                </a:solidFill>
              </a:rPr>
              <a:t> said to him, “What is that in your hand?” And he said, “A rod.” And He said, “Throw it on the ground.” So he threw it on the ground, and it became a serpent. And </a:t>
            </a:r>
            <a:r>
              <a:rPr lang="en-ZA" sz="2400" i="1" dirty="0" err="1" smtClean="0">
                <a:solidFill>
                  <a:srgbClr val="004821"/>
                </a:solidFill>
              </a:rPr>
              <a:t>Mosheh</a:t>
            </a:r>
            <a:r>
              <a:rPr lang="en-ZA" sz="2400" i="1" dirty="0" smtClean="0">
                <a:solidFill>
                  <a:srgbClr val="004821"/>
                </a:solidFill>
              </a:rPr>
              <a:t> fled from it. And </a:t>
            </a:r>
            <a:r>
              <a:rPr lang="he-IL" sz="2400" i="1" dirty="0" smtClean="0">
                <a:solidFill>
                  <a:srgbClr val="004821"/>
                </a:solidFill>
              </a:rPr>
              <a:t>יהוה</a:t>
            </a:r>
            <a:r>
              <a:rPr lang="en-ZA" sz="2400" i="1" dirty="0" smtClean="0">
                <a:solidFill>
                  <a:srgbClr val="004821"/>
                </a:solidFill>
              </a:rPr>
              <a:t> said to </a:t>
            </a:r>
            <a:r>
              <a:rPr lang="en-ZA" sz="2400" i="1" dirty="0" err="1" smtClean="0">
                <a:solidFill>
                  <a:srgbClr val="004821"/>
                </a:solidFill>
              </a:rPr>
              <a:t>Mosheh</a:t>
            </a:r>
            <a:r>
              <a:rPr lang="en-ZA" sz="2400" i="1" dirty="0" smtClean="0">
                <a:solidFill>
                  <a:srgbClr val="004821"/>
                </a:solidFill>
              </a:rPr>
              <a:t>, “Reach out your hand and take it by the tail” – so he reached out his hand and caught it, and it became a rod in his hand </a:t>
            </a:r>
            <a:r>
              <a:rPr lang="en-ZA" sz="2400" b="1" i="1" dirty="0" smtClean="0">
                <a:solidFill>
                  <a:srgbClr val="004821"/>
                </a:solidFill>
              </a:rPr>
              <a:t>– </a:t>
            </a:r>
            <a:r>
              <a:rPr lang="en-US" sz="2400" b="1" i="1" dirty="0" smtClean="0">
                <a:solidFill>
                  <a:srgbClr val="004821"/>
                </a:solidFill>
              </a:rPr>
              <a:t>(Exodus 4:1-4)</a:t>
            </a:r>
          </a:p>
          <a:p>
            <a:r>
              <a:rPr lang="en-ZA" sz="2400" dirty="0" smtClean="0"/>
              <a:t>The shepherd’s rod represents a leader’s calling and work. It’s what he uses to lead the sheep. When we let it “</a:t>
            </a:r>
            <a:r>
              <a:rPr lang="en-ZA" sz="2400" i="1" dirty="0" smtClean="0"/>
              <a:t>loose” or “out of control”, </a:t>
            </a:r>
            <a:r>
              <a:rPr lang="en-ZA" sz="2400" dirty="0" smtClean="0"/>
              <a:t>it can easily become a serpent, a tool of the </a:t>
            </a:r>
            <a:r>
              <a:rPr lang="en-ZA" sz="2400" i="1" dirty="0" smtClean="0"/>
              <a:t>“enemy</a:t>
            </a:r>
            <a:r>
              <a:rPr lang="en-ZA" sz="2400" dirty="0" smtClean="0"/>
              <a:t>” doing what it was not intended to do, misleading the flock along with the shepherd. The Hebrew word here for “</a:t>
            </a:r>
            <a:r>
              <a:rPr lang="en-ZA" sz="2400" i="1" dirty="0" smtClean="0"/>
              <a:t>rod” is “</a:t>
            </a:r>
            <a:r>
              <a:rPr lang="en-ZA" sz="2400" i="1" dirty="0" err="1" smtClean="0"/>
              <a:t>matteh</a:t>
            </a:r>
            <a:r>
              <a:rPr lang="en-ZA" sz="2400" i="1" dirty="0" smtClean="0"/>
              <a:t>” </a:t>
            </a:r>
            <a:r>
              <a:rPr lang="en-ZA" sz="2400" dirty="0" smtClean="0"/>
              <a:t>which is also </a:t>
            </a:r>
            <a:r>
              <a:rPr lang="en-ZA" sz="2400" i="1" dirty="0" smtClean="0"/>
              <a:t>“branch” or “tribe”. </a:t>
            </a:r>
            <a:r>
              <a:rPr lang="en-ZA" sz="2400" dirty="0" smtClean="0"/>
              <a:t>If a tribe, or tribes, are let loose, they too can become as a serpent, doing evil against themselves and their brothers. When Moshe came down from the mountain after the first forty days on Sinai and saw the Children of Israel celebrating and worshipping the golden calf, he asked Aaron, “</a:t>
            </a:r>
            <a:r>
              <a:rPr lang="en-ZA" sz="2400" i="1" dirty="0" smtClean="0"/>
              <a:t>What have you done? The people are let loose.” </a:t>
            </a:r>
            <a:r>
              <a:rPr lang="en-ZA" sz="2400" dirty="0" smtClean="0"/>
              <a:t>They were out of control.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54</a:t>
            </a:fld>
            <a:endParaRPr lang="en-Z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LEPROCY</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a:t>
            </a:r>
            <a:r>
              <a:rPr lang="he-IL" sz="8800" i="1" dirty="0" smtClean="0">
                <a:solidFill>
                  <a:srgbClr val="004821"/>
                </a:solidFill>
              </a:rPr>
              <a:t>יהוה</a:t>
            </a:r>
            <a:r>
              <a:rPr lang="en-ZA" sz="8800" i="1" dirty="0" smtClean="0">
                <a:solidFill>
                  <a:srgbClr val="004821"/>
                </a:solidFill>
              </a:rPr>
              <a:t> said to him again, “Now put your hand in your bosom.” And he put his hand in his bosom, and when he took it out, and see, his hand was leprous, like snow. And He said, “Put your hand in your bosom again.” So he put his hand in his bosom again, and drew it out of his bosom, and see, it was restored like his other flesh. </a:t>
            </a:r>
            <a:r>
              <a:rPr lang="en-US" sz="8000" i="1" dirty="0" smtClean="0">
                <a:solidFill>
                  <a:srgbClr val="004821"/>
                </a:solidFill>
              </a:rPr>
              <a:t>(</a:t>
            </a:r>
            <a:r>
              <a:rPr lang="en-US" sz="8000" b="1" i="1" dirty="0" smtClean="0">
                <a:solidFill>
                  <a:srgbClr val="004821"/>
                </a:solidFill>
              </a:rPr>
              <a:t>Exodus 4:6-7)</a:t>
            </a:r>
            <a:endParaRPr lang="en-US" sz="8800" b="1" i="1" dirty="0" smtClean="0">
              <a:solidFill>
                <a:srgbClr val="004821"/>
              </a:solidFill>
            </a:endParaRPr>
          </a:p>
          <a:p>
            <a:r>
              <a:rPr lang="he-IL" sz="8800" dirty="0" smtClean="0"/>
              <a:t>יהוה</a:t>
            </a:r>
            <a:r>
              <a:rPr lang="en-ZA" sz="8800" dirty="0" smtClean="0"/>
              <a:t> tells Moses to place his hand in his bosom and when he takes it out, it’s as leprous as snow. The word used here for </a:t>
            </a:r>
            <a:r>
              <a:rPr lang="en-ZA" sz="8800" i="1" dirty="0" smtClean="0"/>
              <a:t>“bosom” is “</a:t>
            </a:r>
            <a:r>
              <a:rPr lang="en-ZA" sz="8800" i="1" dirty="0" err="1" smtClean="0"/>
              <a:t>cheyq</a:t>
            </a:r>
            <a:r>
              <a:rPr lang="en-ZA" sz="8800" dirty="0" smtClean="0"/>
              <a:t>” which refers to the “</a:t>
            </a:r>
            <a:r>
              <a:rPr lang="en-ZA" sz="8800" i="1" dirty="0" smtClean="0"/>
              <a:t>inner person” </a:t>
            </a:r>
            <a:r>
              <a:rPr lang="en-ZA" sz="8800" dirty="0" smtClean="0"/>
              <a:t>or one’s </a:t>
            </a:r>
            <a:r>
              <a:rPr lang="en-ZA" sz="8800" i="1" dirty="0" smtClean="0"/>
              <a:t>“heart</a:t>
            </a:r>
            <a:r>
              <a:rPr lang="en-ZA" sz="8800" dirty="0" smtClean="0"/>
              <a:t>”; not </a:t>
            </a:r>
            <a:r>
              <a:rPr lang="en-ZA" sz="8800" i="1" dirty="0" smtClean="0"/>
              <a:t>“heart”</a:t>
            </a:r>
            <a:r>
              <a:rPr lang="en-ZA" sz="8800" dirty="0" smtClean="0"/>
              <a:t> as in </a:t>
            </a:r>
            <a:r>
              <a:rPr lang="en-ZA" sz="8800" i="1" dirty="0" smtClean="0"/>
              <a:t>“lev”, </a:t>
            </a:r>
            <a:r>
              <a:rPr lang="en-ZA" sz="8800" dirty="0" smtClean="0"/>
              <a:t>but </a:t>
            </a:r>
            <a:r>
              <a:rPr lang="en-ZA" sz="8800" i="1" dirty="0" smtClean="0"/>
              <a:t>“</a:t>
            </a:r>
            <a:r>
              <a:rPr lang="en-ZA" sz="8800" i="1" dirty="0" err="1" smtClean="0"/>
              <a:t>cheyq</a:t>
            </a:r>
            <a:r>
              <a:rPr lang="en-ZA" sz="8800" i="1" dirty="0" smtClean="0"/>
              <a:t>” </a:t>
            </a:r>
            <a:r>
              <a:rPr lang="en-ZA" sz="8800" dirty="0" smtClean="0"/>
              <a:t>as in </a:t>
            </a:r>
            <a:r>
              <a:rPr lang="en-ZA" sz="8800" i="1" dirty="0" smtClean="0"/>
              <a:t>“seat of emotions</a:t>
            </a:r>
            <a:r>
              <a:rPr lang="en-ZA" sz="8800" dirty="0" smtClean="0"/>
              <a:t>”. Torah tells us that man’s heart is evil continually. Our heart tends to be at the very least </a:t>
            </a:r>
            <a:r>
              <a:rPr lang="en-ZA" sz="8800" i="1" dirty="0" smtClean="0"/>
              <a:t>“self-serving”</a:t>
            </a:r>
            <a:r>
              <a:rPr lang="en-ZA" sz="8800" dirty="0" smtClean="0"/>
              <a:t>. Moses’s “</a:t>
            </a:r>
            <a:r>
              <a:rPr lang="en-ZA" sz="8800" i="1" dirty="0" smtClean="0"/>
              <a:t>hand</a:t>
            </a:r>
            <a:r>
              <a:rPr lang="en-ZA" sz="8800" dirty="0" smtClean="0"/>
              <a:t>”, like our hand represents </a:t>
            </a:r>
            <a:r>
              <a:rPr lang="en-ZA" sz="8800" i="1" dirty="0" smtClean="0"/>
              <a:t>“works” and “callings</a:t>
            </a:r>
            <a:r>
              <a:rPr lang="en-ZA" sz="8800" dirty="0" smtClean="0"/>
              <a:t>” in Scripture. We must not let any leprosy grow in our heart, as it will infect our works and callings. It eventually kills; but, only after much disfigurement, pain and suffering. That’s why Torah, in Leviticus, tells us how leprosy is healed. That first, we are to be separated (set-apart), then cleansed (repentance and washing) and then we give thanks (make an offering). Even, when </a:t>
            </a:r>
            <a:r>
              <a:rPr lang="he-IL" sz="8800" dirty="0"/>
              <a:t>יהושע</a:t>
            </a:r>
            <a:r>
              <a:rPr lang="en-ZA" sz="8800" dirty="0" smtClean="0"/>
              <a:t> healed the leper, in Matthew 8, He told him to present himself to the priest and make his offering, as a witness of his healing.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BLOOD</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ctr">
              <a:lnSpc>
                <a:spcPts val="2200"/>
              </a:lnSpc>
            </a:pPr>
            <a:r>
              <a:rPr lang="en-ZA" i="1" dirty="0">
                <a:solidFill>
                  <a:srgbClr val="004821"/>
                </a:solidFill>
              </a:rPr>
              <a:t>“And it shall be, if they do not believe even these two signs, or listen to your voice, that you shall take water from the river and pour it on the dry land. And the water which you take from the river shall become blood on the dry land.” </a:t>
            </a:r>
            <a:r>
              <a:rPr lang="en-ZA" b="1" i="1" dirty="0" smtClean="0">
                <a:solidFill>
                  <a:srgbClr val="004821"/>
                </a:solidFill>
              </a:rPr>
              <a:t>(</a:t>
            </a:r>
            <a:r>
              <a:rPr lang="en-ZA" b="1" i="1" dirty="0">
                <a:solidFill>
                  <a:srgbClr val="004821"/>
                </a:solidFill>
              </a:rPr>
              <a:t>Exodus 4:9)</a:t>
            </a:r>
          </a:p>
          <a:p>
            <a:pPr algn="just">
              <a:lnSpc>
                <a:spcPts val="2200"/>
              </a:lnSpc>
            </a:pPr>
            <a:r>
              <a:rPr lang="en-ZA" b="0" dirty="0" smtClean="0"/>
              <a:t>There is a voice that is the loudest voice of all. </a:t>
            </a:r>
            <a:r>
              <a:rPr lang="en-ZA" b="1" i="1" dirty="0" smtClean="0">
                <a:solidFill>
                  <a:srgbClr val="004821"/>
                </a:solidFill>
              </a:rPr>
              <a:t>Genesis 4:9-10</a:t>
            </a:r>
            <a:r>
              <a:rPr lang="en-ZA" b="0" i="1" dirty="0" smtClean="0">
                <a:solidFill>
                  <a:srgbClr val="004821"/>
                </a:solidFill>
              </a:rPr>
              <a:t>.. The voice of your brother’s blood cries out to Me from the ground. </a:t>
            </a:r>
          </a:p>
          <a:p>
            <a:pPr>
              <a:lnSpc>
                <a:spcPts val="2200"/>
              </a:lnSpc>
            </a:pPr>
            <a:r>
              <a:rPr lang="en-ZA" b="0" dirty="0" smtClean="0"/>
              <a:t>There’s another who would come and His blood would be poured out as a witness in fulfilment of the scriptures. This is the “</a:t>
            </a:r>
            <a:r>
              <a:rPr lang="en-ZA" b="0" i="1" dirty="0" smtClean="0"/>
              <a:t>sign</a:t>
            </a:r>
            <a:r>
              <a:rPr lang="en-ZA" b="0" dirty="0" smtClean="0"/>
              <a:t>” of the Redeemer; “</a:t>
            </a:r>
            <a:r>
              <a:rPr lang="en-ZA" b="0" i="1" dirty="0" smtClean="0"/>
              <a:t>water”, </a:t>
            </a:r>
            <a:r>
              <a:rPr lang="en-ZA" b="0" dirty="0" smtClean="0"/>
              <a:t>the “</a:t>
            </a:r>
            <a:r>
              <a:rPr lang="en-ZA" b="0" i="1" dirty="0" smtClean="0"/>
              <a:t>Word” </a:t>
            </a:r>
            <a:r>
              <a:rPr lang="en-ZA" b="0" dirty="0" smtClean="0"/>
              <a:t>turning to “</a:t>
            </a:r>
            <a:r>
              <a:rPr lang="en-ZA" b="0" i="1" dirty="0" smtClean="0"/>
              <a:t>Blood</a:t>
            </a:r>
            <a:r>
              <a:rPr lang="en-ZA" b="0" dirty="0" smtClean="0"/>
              <a:t>”, </a:t>
            </a:r>
            <a:r>
              <a:rPr lang="en-ZA" b="0" i="1" dirty="0" smtClean="0"/>
              <a:t>“the “Covering”. </a:t>
            </a:r>
            <a:r>
              <a:rPr lang="en-ZA" b="0" dirty="0" smtClean="0"/>
              <a:t>While these words would be said of </a:t>
            </a:r>
            <a:r>
              <a:rPr lang="he-IL" dirty="0"/>
              <a:t>הושע</a:t>
            </a:r>
            <a:r>
              <a:rPr lang="en-ZA" b="0" dirty="0" smtClean="0"/>
              <a:t> many hundreds of years later in 1 John 5:6-9; these words certainly applied to Moses, a picture of </a:t>
            </a:r>
            <a:r>
              <a:rPr lang="he-IL" dirty="0"/>
              <a:t>הושע</a:t>
            </a:r>
            <a:r>
              <a:rPr lang="en-ZA" b="0" dirty="0" smtClean="0"/>
              <a:t> </a:t>
            </a:r>
            <a:r>
              <a:rPr lang="en-ZA" b="0" dirty="0" err="1" smtClean="0"/>
              <a:t>HaMashiach</a:t>
            </a:r>
            <a:r>
              <a:rPr lang="en-ZA" b="0" dirty="0" smtClean="0"/>
              <a:t>; </a:t>
            </a:r>
            <a:r>
              <a:rPr lang="en-ZA" i="1" dirty="0">
                <a:solidFill>
                  <a:srgbClr val="004821"/>
                </a:solidFill>
              </a:rPr>
              <a:t>This is the One that came by water and blood: </a:t>
            </a:r>
            <a:r>
              <a:rPr lang="he-IL" i="1" dirty="0">
                <a:solidFill>
                  <a:srgbClr val="004821"/>
                </a:solidFill>
              </a:rPr>
              <a:t>יהושע</a:t>
            </a:r>
            <a:r>
              <a:rPr lang="en-ZA" i="1" dirty="0">
                <a:solidFill>
                  <a:srgbClr val="004821"/>
                </a:solidFill>
              </a:rPr>
              <a:t> Messiah, not only by water, but by water and blood. And it is the Spirit who bears witness, because the Spirit is the Truth. Because there are three who bear witness: the Spirit, and the water, and the blood. And the three are in agreement. If we receive the witness of men, the witness of Elohim is greater, because this is the witness of Elohim which He has witnessed concerning His Son. </a:t>
            </a:r>
            <a:endParaRPr lang="en-US" i="1" dirty="0">
              <a:solidFill>
                <a:srgbClr val="004821"/>
              </a:solidFill>
            </a:endParaRPr>
          </a:p>
          <a:p>
            <a:pPr algn="just">
              <a:lnSpc>
                <a:spcPts val="21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NAMES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these are the names of the children of </a:t>
            </a:r>
            <a:r>
              <a:rPr lang="en-ZA" sz="2400" i="1" dirty="0" err="1" smtClean="0">
                <a:solidFill>
                  <a:srgbClr val="004821"/>
                </a:solidFill>
              </a:rPr>
              <a:t>Yisra’ĕl</a:t>
            </a:r>
            <a:r>
              <a:rPr lang="en-ZA" sz="2400" i="1" dirty="0" smtClean="0">
                <a:solidFill>
                  <a:srgbClr val="004821"/>
                </a:solidFill>
              </a:rPr>
              <a:t> who came to </a:t>
            </a:r>
            <a:r>
              <a:rPr lang="en-ZA" sz="2400" i="1" dirty="0" err="1" smtClean="0">
                <a:solidFill>
                  <a:srgbClr val="004821"/>
                </a:solidFill>
              </a:rPr>
              <a:t>Mitsrayim</a:t>
            </a:r>
            <a:r>
              <a:rPr lang="en-ZA" sz="2400" i="1" dirty="0" smtClean="0">
                <a:solidFill>
                  <a:srgbClr val="004821"/>
                </a:solidFill>
              </a:rPr>
              <a:t> with </a:t>
            </a:r>
            <a:r>
              <a:rPr lang="en-ZA" sz="2400" i="1" dirty="0" err="1" smtClean="0">
                <a:solidFill>
                  <a:srgbClr val="004821"/>
                </a:solidFill>
              </a:rPr>
              <a:t>Yaʽaqob</a:t>
            </a:r>
            <a:r>
              <a:rPr lang="en-ZA" sz="2400" i="1" dirty="0" smtClean="0">
                <a:solidFill>
                  <a:srgbClr val="004821"/>
                </a:solidFill>
              </a:rPr>
              <a:t>̱, each one with his household: </a:t>
            </a:r>
            <a:r>
              <a:rPr lang="en-ZA" sz="2400" i="1" dirty="0" err="1" smtClean="0">
                <a:solidFill>
                  <a:srgbClr val="004821"/>
                </a:solidFill>
              </a:rPr>
              <a:t>Re’uḇĕn</a:t>
            </a:r>
            <a:r>
              <a:rPr lang="en-ZA" sz="2400" i="1" dirty="0" smtClean="0">
                <a:solidFill>
                  <a:srgbClr val="004821"/>
                </a:solidFill>
              </a:rPr>
              <a:t>, </a:t>
            </a:r>
            <a:r>
              <a:rPr lang="en-ZA" sz="2400" i="1" dirty="0" err="1" smtClean="0">
                <a:solidFill>
                  <a:srgbClr val="004821"/>
                </a:solidFill>
              </a:rPr>
              <a:t>Shimʽon</a:t>
            </a:r>
            <a:r>
              <a:rPr lang="en-ZA" sz="2400" i="1" dirty="0" smtClean="0">
                <a:solidFill>
                  <a:srgbClr val="004821"/>
                </a:solidFill>
              </a:rPr>
              <a:t>, </a:t>
            </a:r>
            <a:r>
              <a:rPr lang="en-ZA" sz="2400" i="1" dirty="0" err="1" smtClean="0">
                <a:solidFill>
                  <a:srgbClr val="004821"/>
                </a:solidFill>
              </a:rPr>
              <a:t>Lĕwi</a:t>
            </a:r>
            <a:r>
              <a:rPr lang="en-ZA" sz="2400" i="1" dirty="0" smtClean="0">
                <a:solidFill>
                  <a:srgbClr val="004821"/>
                </a:solidFill>
              </a:rPr>
              <a:t>, and </a:t>
            </a:r>
            <a:r>
              <a:rPr lang="en-ZA" sz="2400" i="1" dirty="0" err="1" smtClean="0">
                <a:solidFill>
                  <a:srgbClr val="004821"/>
                </a:solidFill>
              </a:rPr>
              <a:t>Yehuḏah</a:t>
            </a:r>
            <a:r>
              <a:rPr lang="en-ZA" sz="2400" i="1" dirty="0" smtClean="0">
                <a:solidFill>
                  <a:srgbClr val="004821"/>
                </a:solidFill>
              </a:rPr>
              <a:t>; </a:t>
            </a:r>
            <a:r>
              <a:rPr lang="en-ZA" sz="2400" i="1" dirty="0" err="1" smtClean="0">
                <a:solidFill>
                  <a:srgbClr val="004821"/>
                </a:solidFill>
              </a:rPr>
              <a:t>Yissasḵar</a:t>
            </a:r>
            <a:r>
              <a:rPr lang="en-ZA" sz="2400" i="1" dirty="0" smtClean="0">
                <a:solidFill>
                  <a:srgbClr val="004821"/>
                </a:solidFill>
              </a:rPr>
              <a:t>, </a:t>
            </a:r>
            <a:r>
              <a:rPr lang="en-ZA" sz="2400" i="1" dirty="0" err="1" smtClean="0">
                <a:solidFill>
                  <a:srgbClr val="004821"/>
                </a:solidFill>
              </a:rPr>
              <a:t>Zeḇulun</a:t>
            </a:r>
            <a:r>
              <a:rPr lang="en-ZA" sz="2400" i="1" dirty="0" smtClean="0">
                <a:solidFill>
                  <a:srgbClr val="004821"/>
                </a:solidFill>
              </a:rPr>
              <a:t>, and Binyamin; Dan and Naphtali, Gaḏ and </a:t>
            </a:r>
            <a:r>
              <a:rPr lang="en-ZA" sz="2400" i="1" dirty="0" err="1" smtClean="0">
                <a:solidFill>
                  <a:srgbClr val="004821"/>
                </a:solidFill>
              </a:rPr>
              <a:t>Ashĕr</a:t>
            </a:r>
            <a:r>
              <a:rPr lang="en-ZA" sz="2400" i="1" dirty="0" smtClean="0">
                <a:solidFill>
                  <a:srgbClr val="004821"/>
                </a:solidFill>
              </a:rPr>
              <a:t>. And all those who were descendants of </a:t>
            </a:r>
            <a:r>
              <a:rPr lang="en-ZA" sz="2400" i="1" dirty="0" err="1" smtClean="0">
                <a:solidFill>
                  <a:srgbClr val="004821"/>
                </a:solidFill>
              </a:rPr>
              <a:t>Yaʽaqob</a:t>
            </a:r>
            <a:r>
              <a:rPr lang="en-ZA" sz="2400" i="1" dirty="0" smtClean="0">
                <a:solidFill>
                  <a:srgbClr val="004821"/>
                </a:solidFill>
              </a:rPr>
              <a:t>̱ were seventy beings, as </a:t>
            </a:r>
            <a:r>
              <a:rPr lang="en-ZA" sz="2400" i="1" dirty="0" err="1" smtClean="0">
                <a:solidFill>
                  <a:srgbClr val="004821"/>
                </a:solidFill>
              </a:rPr>
              <a:t>Yosĕph</a:t>
            </a:r>
            <a:r>
              <a:rPr lang="en-ZA" sz="2400" i="1" dirty="0" smtClean="0">
                <a:solidFill>
                  <a:srgbClr val="004821"/>
                </a:solidFill>
              </a:rPr>
              <a:t> was already in </a:t>
            </a:r>
            <a:r>
              <a:rPr lang="en-ZA" sz="2400" i="1" dirty="0" err="1" smtClean="0">
                <a:solidFill>
                  <a:srgbClr val="004821"/>
                </a:solidFill>
              </a:rPr>
              <a:t>Mitsrayim</a:t>
            </a:r>
            <a:r>
              <a:rPr lang="en-ZA" sz="2400" i="1" dirty="0" smtClean="0">
                <a:solidFill>
                  <a:srgbClr val="004821"/>
                </a:solidFill>
              </a:rPr>
              <a:t>. And </a:t>
            </a:r>
            <a:r>
              <a:rPr lang="en-ZA" sz="2400" i="1" dirty="0" err="1" smtClean="0">
                <a:solidFill>
                  <a:srgbClr val="004821"/>
                </a:solidFill>
              </a:rPr>
              <a:t>Yosĕph</a:t>
            </a:r>
            <a:r>
              <a:rPr lang="en-ZA" sz="2400" i="1" dirty="0" smtClean="0">
                <a:solidFill>
                  <a:srgbClr val="004821"/>
                </a:solidFill>
              </a:rPr>
              <a:t> died, .. all his brothers, ..all that generation. </a:t>
            </a:r>
            <a:r>
              <a:rPr lang="en-ZA" sz="2400" b="1" i="1" dirty="0" smtClean="0">
                <a:solidFill>
                  <a:srgbClr val="004821"/>
                </a:solidFill>
              </a:rPr>
              <a:t>(Exodus 1:1-6)</a:t>
            </a:r>
          </a:p>
          <a:p>
            <a:r>
              <a:rPr lang="en-ZA" sz="2400" dirty="0" smtClean="0"/>
              <a:t>One may ask the question, “Since we have just read a full account of the names of Jacob’s sons in Genesis 46:8-28 and again in Genesis 49:1-28, when Jacob prophecies over them and blesses them; why do we read them again here?” And likewise, “Why are we told the number of them (70) again?” Is this just to refresh our memory? </a:t>
            </a:r>
            <a:r>
              <a:rPr lang="en-ZA" sz="2400" dirty="0" smtClean="0">
                <a:solidFill>
                  <a:srgbClr val="002060"/>
                </a:solidFill>
              </a:rPr>
              <a:t>What we begin to see is that the Children of Israel are no longer a blessing to Egypt; and, they are no longer being blessed in Egypt. Here we’ll be reading of their enslavement, constriction and possible annihilation by the government of </a:t>
            </a:r>
            <a:r>
              <a:rPr lang="en-ZA" sz="2400" dirty="0" err="1" smtClean="0">
                <a:solidFill>
                  <a:srgbClr val="002060"/>
                </a:solidFill>
              </a:rPr>
              <a:t>Mitzrayim</a:t>
            </a:r>
            <a:r>
              <a:rPr lang="en-ZA" sz="2400" dirty="0" smtClean="0">
                <a:solidFill>
                  <a:srgbClr val="002060"/>
                </a:solidFill>
              </a:rPr>
              <a:t>. Elohim, in restating their names again, is reminding us that He knows the names of His children, His chosen ones. He sets them apart from all other peoples by giving them His Torah.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6</a:t>
            </a:fld>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RASHI</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The rabbinic sage, points out that Torah names these “</a:t>
            </a:r>
            <a:r>
              <a:rPr lang="en-ZA" sz="2400" i="1" dirty="0" smtClean="0"/>
              <a:t>Sons of Israel” </a:t>
            </a:r>
            <a:r>
              <a:rPr lang="en-ZA" sz="2400" dirty="0" smtClean="0"/>
              <a:t>(Exodus 4:22) here, after their deaths, to point out that He has not forgotten them, or ceased to love them. That He numbered them while they were alive, and also after their death. Why? </a:t>
            </a:r>
          </a:p>
          <a:p>
            <a:pPr marL="342900" indent="-342900">
              <a:buFont typeface="Arial" panose="020B0604020202020204" pitchFamily="34" charset="0"/>
              <a:buChar char="•"/>
            </a:pPr>
            <a:r>
              <a:rPr lang="en-ZA" sz="2400" dirty="0" smtClean="0"/>
              <a:t>He names them to show that He loves the uniqueness of each tribe (or name), because a person’s name reflects their inner nature and the attributes He placed within them. We ultimately serve </a:t>
            </a:r>
            <a:r>
              <a:rPr lang="he-IL" sz="2400" dirty="0" smtClean="0"/>
              <a:t>יהוה</a:t>
            </a:r>
            <a:r>
              <a:rPr lang="en-ZA" sz="2400" dirty="0" smtClean="0"/>
              <a:t> through our inward nature and attributes as they are submitted to Him and through what we experience; and how we react to these experience, reflect our refining, i.e. working out our own salvation with fear and trembling.</a:t>
            </a:r>
          </a:p>
          <a:p>
            <a:pPr marL="342900" indent="-342900">
              <a:buFont typeface="Arial" panose="020B0604020202020204" pitchFamily="34" charset="0"/>
              <a:buChar char="•"/>
            </a:pPr>
            <a:r>
              <a:rPr lang="he-IL" sz="2400" dirty="0" smtClean="0"/>
              <a:t>יהוה</a:t>
            </a:r>
            <a:r>
              <a:rPr lang="en-ZA" sz="2400" dirty="0" smtClean="0"/>
              <a:t> further shows His love for them. By </a:t>
            </a:r>
            <a:r>
              <a:rPr lang="en-ZA" sz="2400" i="1" dirty="0" smtClean="0"/>
              <a:t>“knowing the number” </a:t>
            </a:r>
            <a:r>
              <a:rPr lang="en-ZA" sz="2400" dirty="0" smtClean="0"/>
              <a:t>of His children, His First-born, He is ever mindful of them. This is precisely why </a:t>
            </a:r>
            <a:r>
              <a:rPr lang="he-IL" sz="2400" dirty="0" smtClean="0"/>
              <a:t>יהוה</a:t>
            </a:r>
            <a:r>
              <a:rPr lang="en-ZA" sz="2400" dirty="0" smtClean="0"/>
              <a:t> refers to the descendants (seed) of Abraham, Isaac and Jacob “stars”. Plus, </a:t>
            </a:r>
            <a:r>
              <a:rPr lang="he-IL" sz="2400" dirty="0"/>
              <a:t>יהושע</a:t>
            </a:r>
            <a:r>
              <a:rPr lang="en-ZA" sz="2400" dirty="0" smtClean="0"/>
              <a:t> reminds us further in Matthew 10:30 and Luke 12:7 that even the hairs on our heads have been numbered.</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7</a:t>
            </a:fld>
            <a:endParaRPr lang="en-Z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HIDDEN MESSAGE</a:t>
            </a:r>
            <a:endParaRPr lang="en-ZA" dirty="0"/>
          </a:p>
        </p:txBody>
      </p:sp>
      <p:sp>
        <p:nvSpPr>
          <p:cNvPr id="3" name="Content Placeholder 2"/>
          <p:cNvSpPr>
            <a:spLocks noGrp="1"/>
          </p:cNvSpPr>
          <p:nvPr>
            <p:ph idx="1"/>
          </p:nvPr>
        </p:nvSpPr>
        <p:spPr/>
        <p:txBody>
          <a:bodyPr>
            <a:normAutofit/>
          </a:bodyPr>
          <a:lstStyle/>
          <a:p>
            <a:pPr algn="just"/>
            <a:r>
              <a:rPr lang="en-ZA" b="0" dirty="0" smtClean="0"/>
              <a:t>The opening verses of this week’s </a:t>
            </a:r>
            <a:r>
              <a:rPr lang="en-ZA" b="0" dirty="0" err="1" smtClean="0"/>
              <a:t>parsha</a:t>
            </a:r>
            <a:r>
              <a:rPr lang="en-ZA" b="0" dirty="0" smtClean="0"/>
              <a:t>, gives these names in a different order than in Genesis. Exodus 1:2-5 lists them as; </a:t>
            </a:r>
            <a:r>
              <a:rPr lang="en-ZA" b="0" i="1" dirty="0" err="1" smtClean="0"/>
              <a:t>Re‟uben</a:t>
            </a:r>
            <a:r>
              <a:rPr lang="en-ZA" b="0" i="1" dirty="0" smtClean="0"/>
              <a:t>, </a:t>
            </a:r>
            <a:r>
              <a:rPr lang="en-ZA" b="0" i="1" dirty="0" err="1" smtClean="0"/>
              <a:t>Shim‟on</a:t>
            </a:r>
            <a:r>
              <a:rPr lang="en-ZA" b="0" i="1" dirty="0" smtClean="0"/>
              <a:t>, Levi and </a:t>
            </a:r>
            <a:r>
              <a:rPr lang="en-ZA" b="0" i="1" dirty="0" err="1" smtClean="0"/>
              <a:t>Yehudah</a:t>
            </a:r>
            <a:r>
              <a:rPr lang="en-ZA" b="0" i="1" dirty="0" smtClean="0"/>
              <a:t>, </a:t>
            </a:r>
            <a:r>
              <a:rPr lang="en-ZA" b="0" i="1" dirty="0" err="1" smtClean="0"/>
              <a:t>Yissaskar</a:t>
            </a:r>
            <a:r>
              <a:rPr lang="en-ZA" b="0" i="1" dirty="0" smtClean="0"/>
              <a:t>, Zebulun and Binyamin; Dan and Naphtali, Gad and Asher. </a:t>
            </a:r>
          </a:p>
          <a:p>
            <a:pPr algn="just"/>
            <a:r>
              <a:rPr lang="en-ZA" b="0" dirty="0" smtClean="0"/>
              <a:t>With this slightly different order, we see some group together, yet separated with </a:t>
            </a:r>
            <a:r>
              <a:rPr lang="en-ZA" b="0" i="1" dirty="0" smtClean="0"/>
              <a:t>“and</a:t>
            </a:r>
            <a:r>
              <a:rPr lang="en-ZA" b="0" dirty="0" smtClean="0"/>
              <a:t>” from the other groups of names. As these names represent what is inside these men (their nature and attributes), and how according to Jacob that these would play out in the fullness of time we can surmise the following:</a:t>
            </a:r>
          </a:p>
          <a:p>
            <a:r>
              <a:rPr lang="en-ZA" i="1" dirty="0" smtClean="0"/>
              <a:t>Group 1: </a:t>
            </a:r>
            <a:r>
              <a:rPr lang="en-ZA" b="0" i="1" dirty="0" err="1" smtClean="0"/>
              <a:t>Re‟uben</a:t>
            </a:r>
            <a:r>
              <a:rPr lang="en-ZA" b="0" dirty="0" smtClean="0"/>
              <a:t> means “</a:t>
            </a:r>
            <a:r>
              <a:rPr lang="en-ZA" b="0" i="1" dirty="0" smtClean="0"/>
              <a:t>behold a son” or “first-born</a:t>
            </a:r>
            <a:r>
              <a:rPr lang="en-ZA" b="0" dirty="0" smtClean="0"/>
              <a:t>”, </a:t>
            </a:r>
            <a:r>
              <a:rPr lang="en-ZA" b="0" i="1" dirty="0" err="1" smtClean="0"/>
              <a:t>Shim‟on</a:t>
            </a:r>
            <a:r>
              <a:rPr lang="en-ZA" b="0" dirty="0" smtClean="0"/>
              <a:t> means “</a:t>
            </a:r>
            <a:r>
              <a:rPr lang="en-ZA" b="0" i="1" dirty="0" smtClean="0"/>
              <a:t>hearing and obeyin</a:t>
            </a:r>
            <a:r>
              <a:rPr lang="en-ZA" b="0" dirty="0" smtClean="0"/>
              <a:t>g”, Levi means </a:t>
            </a:r>
            <a:r>
              <a:rPr lang="en-ZA" b="0" i="1" dirty="0" smtClean="0"/>
              <a:t>“joined to</a:t>
            </a:r>
            <a:r>
              <a:rPr lang="en-ZA" b="0" dirty="0" smtClean="0"/>
              <a:t>”. And, </a:t>
            </a:r>
            <a:r>
              <a:rPr lang="en-ZA" b="0" dirty="0" err="1" smtClean="0"/>
              <a:t>Yehudah</a:t>
            </a:r>
            <a:r>
              <a:rPr lang="en-ZA" b="0" dirty="0" smtClean="0"/>
              <a:t> means </a:t>
            </a:r>
            <a:r>
              <a:rPr lang="en-ZA" b="0" i="1" dirty="0" smtClean="0"/>
              <a:t>“praise</a:t>
            </a:r>
            <a:r>
              <a:rPr lang="en-ZA" b="0" dirty="0" smtClean="0"/>
              <a:t>”, or specifically “</a:t>
            </a:r>
            <a:r>
              <a:rPr lang="en-ZA" b="0" i="1" dirty="0" err="1" smtClean="0"/>
              <a:t>praiser</a:t>
            </a:r>
            <a:r>
              <a:rPr lang="en-ZA" b="0" i="1" dirty="0" smtClean="0"/>
              <a:t> of Yah”</a:t>
            </a:r>
            <a:r>
              <a:rPr lang="en-ZA" b="0" dirty="0" smtClean="0"/>
              <a:t>. So in the meanings of this first group of names, </a:t>
            </a:r>
            <a:r>
              <a:rPr lang="he-IL" sz="2000" dirty="0"/>
              <a:t>יהוה</a:t>
            </a:r>
            <a:r>
              <a:rPr lang="en-ZA" b="0" dirty="0" smtClean="0"/>
              <a:t> says about Israel; </a:t>
            </a:r>
            <a:r>
              <a:rPr lang="en-ZA" b="0" i="1" dirty="0" smtClean="0"/>
              <a:t>“</a:t>
            </a:r>
            <a:r>
              <a:rPr lang="en-ZA" b="0" i="1" dirty="0" smtClean="0">
                <a:solidFill>
                  <a:srgbClr val="C00000"/>
                </a:solidFill>
              </a:rPr>
              <a:t>Behold my son, my first-born, he hears and obeys and is joined to me in praise</a:t>
            </a:r>
            <a:r>
              <a:rPr lang="en-ZA" b="0" dirty="0" smtClean="0">
                <a:solidFill>
                  <a:srgbClr val="C00000"/>
                </a:solidFill>
              </a:rPr>
              <a:t>.”</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HIDDEN MESSAGE </a:t>
            </a:r>
            <a:r>
              <a:rPr lang="en-ZA" dirty="0" err="1" smtClean="0"/>
              <a:t>con’t</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i="1" dirty="0" smtClean="0"/>
              <a:t>Group 2:</a:t>
            </a:r>
            <a:r>
              <a:rPr lang="en-ZA" b="0" dirty="0" smtClean="0"/>
              <a:t> </a:t>
            </a:r>
            <a:r>
              <a:rPr lang="en-ZA" b="0" dirty="0" err="1" smtClean="0"/>
              <a:t>Yissaskar</a:t>
            </a:r>
            <a:r>
              <a:rPr lang="en-ZA" b="0" dirty="0" smtClean="0"/>
              <a:t> means “</a:t>
            </a:r>
            <a:r>
              <a:rPr lang="en-ZA" b="0" i="1" dirty="0" smtClean="0"/>
              <a:t>recompense”</a:t>
            </a:r>
            <a:r>
              <a:rPr lang="en-ZA" b="0" dirty="0" smtClean="0"/>
              <a:t>, </a:t>
            </a:r>
            <a:r>
              <a:rPr lang="en-ZA" b="0" dirty="0" err="1" smtClean="0"/>
              <a:t>Zebulun</a:t>
            </a:r>
            <a:r>
              <a:rPr lang="en-ZA" b="0" dirty="0" smtClean="0"/>
              <a:t> means “</a:t>
            </a:r>
            <a:r>
              <a:rPr lang="en-ZA" b="0" i="1" dirty="0" smtClean="0"/>
              <a:t>habitation” or “house” </a:t>
            </a:r>
            <a:r>
              <a:rPr lang="en-ZA" b="0" dirty="0" smtClean="0"/>
              <a:t>and Binyamin </a:t>
            </a:r>
            <a:r>
              <a:rPr lang="en-ZA" b="0" i="1" dirty="0" smtClean="0"/>
              <a:t>means “son of the right hand”. </a:t>
            </a:r>
            <a:r>
              <a:rPr lang="en-ZA" b="0" dirty="0" smtClean="0"/>
              <a:t>So, here Yah says regarding Israel, “</a:t>
            </a:r>
            <a:r>
              <a:rPr lang="en-ZA" b="0" i="1" dirty="0" smtClean="0">
                <a:solidFill>
                  <a:srgbClr val="C00000"/>
                </a:solidFill>
              </a:rPr>
              <a:t>The recompense (wages) of those in my house is to be the son of my right hand.”</a:t>
            </a:r>
            <a:r>
              <a:rPr lang="en-ZA" b="0" dirty="0" smtClean="0"/>
              <a:t> </a:t>
            </a:r>
          </a:p>
          <a:p>
            <a:pPr algn="just">
              <a:lnSpc>
                <a:spcPts val="2200"/>
              </a:lnSpc>
            </a:pPr>
            <a:r>
              <a:rPr lang="en-ZA" i="1" dirty="0" smtClean="0"/>
              <a:t>Group 3: </a:t>
            </a:r>
            <a:r>
              <a:rPr lang="en-ZA" b="0" dirty="0" smtClean="0"/>
              <a:t>Dan means “</a:t>
            </a:r>
            <a:r>
              <a:rPr lang="en-ZA" b="0" i="1" dirty="0" smtClean="0"/>
              <a:t>judge” and “ruler</a:t>
            </a:r>
            <a:r>
              <a:rPr lang="en-ZA" b="0" dirty="0" smtClean="0"/>
              <a:t>” and Naphtali means “</a:t>
            </a:r>
            <a:r>
              <a:rPr lang="en-ZA" b="0" i="1" dirty="0" smtClean="0"/>
              <a:t>strife” or “wrestling</a:t>
            </a:r>
            <a:r>
              <a:rPr lang="en-ZA" b="0" dirty="0" smtClean="0"/>
              <a:t>”. We further read that in Israel, </a:t>
            </a:r>
            <a:r>
              <a:rPr lang="en-ZA" b="0" i="1" dirty="0" smtClean="0">
                <a:solidFill>
                  <a:srgbClr val="C00000"/>
                </a:solidFill>
              </a:rPr>
              <a:t>“Yah judges and rules in strife or wrestling”. </a:t>
            </a:r>
            <a:r>
              <a:rPr lang="en-ZA" b="0" dirty="0" smtClean="0"/>
              <a:t>Remember how Jacob was given the name Israel, </a:t>
            </a:r>
            <a:r>
              <a:rPr lang="en-ZA" b="0" i="1" dirty="0" smtClean="0"/>
              <a:t>“</a:t>
            </a:r>
            <a:r>
              <a:rPr lang="en-ZA" b="0" i="1" dirty="0" smtClean="0">
                <a:solidFill>
                  <a:srgbClr val="004821"/>
                </a:solidFill>
              </a:rPr>
              <a:t>he who strives (wrestles) with El and man and prevails</a:t>
            </a:r>
            <a:r>
              <a:rPr lang="en-ZA" b="0" dirty="0" smtClean="0">
                <a:solidFill>
                  <a:srgbClr val="004821"/>
                </a:solidFill>
              </a:rPr>
              <a:t>”. </a:t>
            </a:r>
          </a:p>
          <a:p>
            <a:pPr algn="just">
              <a:lnSpc>
                <a:spcPts val="2200"/>
              </a:lnSpc>
            </a:pPr>
            <a:r>
              <a:rPr lang="en-ZA" i="1" dirty="0" smtClean="0"/>
              <a:t>Group 4: </a:t>
            </a:r>
            <a:r>
              <a:rPr lang="en-ZA" b="0" dirty="0" smtClean="0"/>
              <a:t>Gad means “</a:t>
            </a:r>
            <a:r>
              <a:rPr lang="en-ZA" b="0" i="1" dirty="0" smtClean="0"/>
              <a:t>good fortune” or “blessing</a:t>
            </a:r>
            <a:r>
              <a:rPr lang="en-ZA" b="0" dirty="0" smtClean="0"/>
              <a:t>” and Asher means “</a:t>
            </a:r>
            <a:r>
              <a:rPr lang="en-ZA" b="0" i="1" dirty="0" smtClean="0"/>
              <a:t>happy</a:t>
            </a:r>
            <a:r>
              <a:rPr lang="en-ZA" b="0" dirty="0" smtClean="0"/>
              <a:t>”. Israel, </a:t>
            </a:r>
            <a:r>
              <a:rPr lang="en-ZA" b="0" i="1" dirty="0" smtClean="0">
                <a:solidFill>
                  <a:srgbClr val="C00000"/>
                </a:solidFill>
              </a:rPr>
              <a:t>“with </a:t>
            </a:r>
            <a:r>
              <a:rPr lang="en-ZA" b="0" i="1" dirty="0" err="1" smtClean="0">
                <a:solidFill>
                  <a:srgbClr val="C00000"/>
                </a:solidFill>
              </a:rPr>
              <a:t>Yah‟s</a:t>
            </a:r>
            <a:r>
              <a:rPr lang="en-ZA" b="0" i="1" dirty="0" smtClean="0">
                <a:solidFill>
                  <a:srgbClr val="C00000"/>
                </a:solidFill>
              </a:rPr>
              <a:t> blessings, or good fortune, is made happy.” </a:t>
            </a:r>
          </a:p>
          <a:p>
            <a:pPr>
              <a:lnSpc>
                <a:spcPts val="2200"/>
              </a:lnSpc>
            </a:pPr>
            <a:r>
              <a:rPr lang="en-ZA" b="0" dirty="0" smtClean="0"/>
              <a:t>And, we read in verse 5, that Joseph, whose name means “</a:t>
            </a:r>
            <a:r>
              <a:rPr lang="en-ZA" b="0" i="1" dirty="0" smtClean="0"/>
              <a:t>Yah who adds</a:t>
            </a:r>
            <a:r>
              <a:rPr lang="en-ZA" b="0" dirty="0" smtClean="0"/>
              <a:t>” was already there in </a:t>
            </a:r>
            <a:r>
              <a:rPr lang="en-ZA" b="0" dirty="0" err="1" smtClean="0"/>
              <a:t>Mitzrayim</a:t>
            </a:r>
            <a:r>
              <a:rPr lang="en-ZA" b="0" dirty="0" smtClean="0"/>
              <a:t>. Remember that </a:t>
            </a:r>
            <a:r>
              <a:rPr lang="he-IL" b="0" i="1" dirty="0" smtClean="0"/>
              <a:t>יהוה</a:t>
            </a:r>
            <a:r>
              <a:rPr lang="en-ZA" b="0" dirty="0" smtClean="0"/>
              <a:t> told Jacob/ Israel in</a:t>
            </a:r>
            <a:r>
              <a:rPr lang="en-ZA" b="0" i="1" dirty="0" smtClean="0">
                <a:solidFill>
                  <a:srgbClr val="004821"/>
                </a:solidFill>
              </a:rPr>
              <a:t> </a:t>
            </a:r>
            <a:r>
              <a:rPr lang="en-ZA" i="1" dirty="0">
                <a:solidFill>
                  <a:srgbClr val="004821"/>
                </a:solidFill>
              </a:rPr>
              <a:t>“I Myself am going down with you to </a:t>
            </a:r>
            <a:r>
              <a:rPr lang="en-ZA" i="1" dirty="0" err="1">
                <a:solidFill>
                  <a:srgbClr val="004821"/>
                </a:solidFill>
              </a:rPr>
              <a:t>Mitsrayim</a:t>
            </a:r>
            <a:r>
              <a:rPr lang="en-ZA" i="1" dirty="0">
                <a:solidFill>
                  <a:srgbClr val="004821"/>
                </a:solidFill>
              </a:rPr>
              <a:t> and I Myself shall certainly bring you up again. And let </a:t>
            </a:r>
            <a:r>
              <a:rPr lang="en-ZA" i="1" dirty="0" smtClean="0">
                <a:solidFill>
                  <a:srgbClr val="004821"/>
                </a:solidFill>
              </a:rPr>
              <a:t>Joseph </a:t>
            </a:r>
            <a:r>
              <a:rPr lang="en-ZA" i="1" dirty="0">
                <a:solidFill>
                  <a:srgbClr val="004821"/>
                </a:solidFill>
              </a:rPr>
              <a:t>put his hand on your eyes.” </a:t>
            </a:r>
            <a:r>
              <a:rPr lang="en-ZA" b="1" i="1" dirty="0" smtClean="0">
                <a:solidFill>
                  <a:srgbClr val="004821"/>
                </a:solidFill>
              </a:rPr>
              <a:t>(</a:t>
            </a:r>
            <a:r>
              <a:rPr lang="en-ZA" b="1" i="1" dirty="0">
                <a:solidFill>
                  <a:srgbClr val="004821"/>
                </a:solidFill>
              </a:rPr>
              <a:t>Genesis 46:4</a:t>
            </a:r>
            <a:r>
              <a:rPr lang="en-ZA" b="1" i="1" dirty="0" smtClean="0">
                <a:solidFill>
                  <a:srgbClr val="004821"/>
                </a:solidFill>
              </a:rPr>
              <a:t>)</a:t>
            </a:r>
            <a:endParaRPr lang="en-ZA" b="1" i="1" dirty="0">
              <a:solidFill>
                <a:srgbClr val="004821"/>
              </a:solidFill>
            </a:endParaRPr>
          </a:p>
          <a:p>
            <a:pPr algn="just">
              <a:lnSpc>
                <a:spcPts val="2200"/>
              </a:lnSpc>
            </a:pPr>
            <a:r>
              <a:rPr lang="en-ZA" b="0" dirty="0" smtClean="0"/>
              <a:t>But, here we see that </a:t>
            </a:r>
            <a:r>
              <a:rPr lang="en-ZA" b="0" dirty="0" err="1" smtClean="0"/>
              <a:t>Yah’s</a:t>
            </a:r>
            <a:r>
              <a:rPr lang="en-ZA" b="0" dirty="0" smtClean="0"/>
              <a:t> provision was already there to provide for Israel.</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36295</TotalTime>
  <Words>11037</Words>
  <Application>Microsoft Office PowerPoint</Application>
  <PresentationFormat>On-screen Show (4:3)</PresentationFormat>
  <Paragraphs>315</Paragraphs>
  <Slides>56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Times New Roman</vt:lpstr>
      <vt:lpstr>Office Theme</vt:lpstr>
      <vt:lpstr>PowerPoint Presentation</vt:lpstr>
      <vt:lpstr>RECOGNITION</vt:lpstr>
      <vt:lpstr>SHEMOT “Names”</vt:lpstr>
      <vt:lpstr>SH’MOT</vt:lpstr>
      <vt:lpstr>GOING OUT</vt:lpstr>
      <vt:lpstr>NAMES</vt:lpstr>
      <vt:lpstr>RASHI</vt:lpstr>
      <vt:lpstr>HIDDEN MESSAGE</vt:lpstr>
      <vt:lpstr>HIDDEN MESSAGE con’t</vt:lpstr>
      <vt:lpstr>TWELVE</vt:lpstr>
      <vt:lpstr>BACKGROUND</vt:lpstr>
      <vt:lpstr>PHAROAH’S PLAN</vt:lpstr>
      <vt:lpstr>MIDWIVES</vt:lpstr>
      <vt:lpstr>SHIPHRAH AND PU’AH</vt:lpstr>
      <vt:lpstr>JOB - SHIPHRAH</vt:lpstr>
      <vt:lpstr>HEAVENLY LIGHT</vt:lpstr>
      <vt:lpstr>COMPANY OF PEOPLE</vt:lpstr>
      <vt:lpstr>FOUNDERS</vt:lpstr>
      <vt:lpstr>HOLOCAST</vt:lpstr>
      <vt:lpstr>AMRAM &amp; JOCHEBED</vt:lpstr>
      <vt:lpstr>BASKET</vt:lpstr>
      <vt:lpstr>DAUGHTER OF PHARAOH</vt:lpstr>
      <vt:lpstr>BITHIAH</vt:lpstr>
      <vt:lpstr>THE DAUGHTER OF GOD</vt:lpstr>
      <vt:lpstr>EGYPTION GOD</vt:lpstr>
      <vt:lpstr>MOSES</vt:lpstr>
      <vt:lpstr>DROWNING STOPPED  Legends of the Jews</vt:lpstr>
      <vt:lpstr>NAMES OF MOSES Legends of the Jews</vt:lpstr>
      <vt:lpstr>HE GREW</vt:lpstr>
      <vt:lpstr>SEES</vt:lpstr>
      <vt:lpstr>KINSMEN</vt:lpstr>
      <vt:lpstr>LOOKED THE WAY AND THAT</vt:lpstr>
      <vt:lpstr>DATHAM AND ABIRAM</vt:lpstr>
      <vt:lpstr>IN THE DESERT</vt:lpstr>
      <vt:lpstr>SIDE NOTE</vt:lpstr>
      <vt:lpstr>DAUGHTERS OF ZION</vt:lpstr>
      <vt:lpstr>MESSIANIC ROLE</vt:lpstr>
      <vt:lpstr>DIRTY WATER (WORD)</vt:lpstr>
      <vt:lpstr>RE’U’EL, TSIPPORAH,GERESHOM</vt:lpstr>
      <vt:lpstr>THREE TESTS</vt:lpstr>
      <vt:lpstr>BRING TO MIND</vt:lpstr>
      <vt:lpstr>YITRO</vt:lpstr>
      <vt:lpstr>JETHRO Legends of the Jews</vt:lpstr>
      <vt:lpstr>MOSES / JACOB (SIMILARITIES)</vt:lpstr>
      <vt:lpstr>MOSES / JACOB (DIFERRENCES)</vt:lpstr>
      <vt:lpstr>GERSHOM</vt:lpstr>
      <vt:lpstr>STRANGERS</vt:lpstr>
      <vt:lpstr>יהושע</vt:lpstr>
      <vt:lpstr>PATRIARCHS &amp; US </vt:lpstr>
      <vt:lpstr>ADONAI APPEARS</vt:lpstr>
      <vt:lpstr>HIS NAME</vt:lpstr>
      <vt:lpstr>NAME TO BE REMEMBERED BY</vt:lpstr>
      <vt:lpstr>ATTRIBUTES</vt:lpstr>
      <vt:lpstr>THE STAFF</vt:lpstr>
      <vt:lpstr>LEPROCY</vt:lpstr>
      <vt:lpstr>BLOOD</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967</cp:revision>
  <dcterms:created xsi:type="dcterms:W3CDTF">2010-10-31T07:41:47Z</dcterms:created>
  <dcterms:modified xsi:type="dcterms:W3CDTF">2014-10-11T12:33:20Z</dcterms:modified>
</cp:coreProperties>
</file>